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Lst>
  <p:notesMasterIdLst>
    <p:notesMasterId r:id="rId54"/>
  </p:notesMasterIdLst>
  <p:handoutMasterIdLst>
    <p:handoutMasterId r:id="rId55"/>
  </p:handoutMasterIdLst>
  <p:sldIdLst>
    <p:sldId id="297" r:id="rId2"/>
    <p:sldId id="298" r:id="rId3"/>
    <p:sldId id="380" r:id="rId4"/>
    <p:sldId id="275" r:id="rId5"/>
    <p:sldId id="328" r:id="rId6"/>
    <p:sldId id="348" r:id="rId7"/>
    <p:sldId id="371" r:id="rId8"/>
    <p:sldId id="372" r:id="rId9"/>
    <p:sldId id="378" r:id="rId10"/>
    <p:sldId id="377" r:id="rId11"/>
    <p:sldId id="376" r:id="rId12"/>
    <p:sldId id="381" r:id="rId13"/>
    <p:sldId id="273" r:id="rId14"/>
    <p:sldId id="332" r:id="rId15"/>
    <p:sldId id="382" r:id="rId16"/>
    <p:sldId id="336" r:id="rId17"/>
    <p:sldId id="373" r:id="rId18"/>
    <p:sldId id="374" r:id="rId19"/>
    <p:sldId id="338" r:id="rId20"/>
    <p:sldId id="383" r:id="rId21"/>
    <p:sldId id="384" r:id="rId22"/>
    <p:sldId id="385" r:id="rId23"/>
    <p:sldId id="386" r:id="rId24"/>
    <p:sldId id="388" r:id="rId25"/>
    <p:sldId id="387" r:id="rId26"/>
    <p:sldId id="389" r:id="rId27"/>
    <p:sldId id="342" r:id="rId28"/>
    <p:sldId id="341" r:id="rId29"/>
    <p:sldId id="392" r:id="rId30"/>
    <p:sldId id="393" r:id="rId31"/>
    <p:sldId id="395" r:id="rId32"/>
    <p:sldId id="340" r:id="rId33"/>
    <p:sldId id="339" r:id="rId34"/>
    <p:sldId id="390" r:id="rId35"/>
    <p:sldId id="391" r:id="rId36"/>
    <p:sldId id="346" r:id="rId37"/>
    <p:sldId id="397" r:id="rId38"/>
    <p:sldId id="396" r:id="rId39"/>
    <p:sldId id="379" r:id="rId40"/>
    <p:sldId id="343" r:id="rId41"/>
    <p:sldId id="347" r:id="rId42"/>
    <p:sldId id="402" r:id="rId43"/>
    <p:sldId id="349" r:id="rId44"/>
    <p:sldId id="370" r:id="rId45"/>
    <p:sldId id="356" r:id="rId46"/>
    <p:sldId id="357" r:id="rId47"/>
    <p:sldId id="358" r:id="rId48"/>
    <p:sldId id="359" r:id="rId49"/>
    <p:sldId id="360" r:id="rId50"/>
    <p:sldId id="361" r:id="rId51"/>
    <p:sldId id="405" r:id="rId52"/>
    <p:sldId id="296" r:id="rId53"/>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84">
          <p15:clr>
            <a:srgbClr val="A4A3A4"/>
          </p15:clr>
        </p15:guide>
        <p15:guide id="2" orient="horz" pos="816">
          <p15:clr>
            <a:srgbClr val="A4A3A4"/>
          </p15:clr>
        </p15:guide>
        <p15:guide id="3" pos="288">
          <p15:clr>
            <a:srgbClr val="A4A3A4"/>
          </p15:clr>
        </p15:guide>
        <p15:guide id="4" pos="5472">
          <p15:clr>
            <a:srgbClr val="A4A3A4"/>
          </p15:clr>
        </p15:guide>
      </p15:sldGuideLst>
    </p:ext>
    <p:ext uri="{2D200454-40CA-4A62-9FC3-DE9A4176ACB9}">
      <p15:notesGuideLst xmlns:p15="http://schemas.microsoft.com/office/powerpoint/2012/main">
        <p15:guide id="1" orient="horz" pos="3125">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646464"/>
    <a:srgbClr val="FFE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6" autoAdjust="0"/>
    <p:restoredTop sz="98849" autoAdjust="0"/>
  </p:normalViewPr>
  <p:slideViewPr>
    <p:cSldViewPr>
      <p:cViewPr varScale="1">
        <p:scale>
          <a:sx n="95" d="100"/>
          <a:sy n="95" d="100"/>
        </p:scale>
        <p:origin x="1062" y="78"/>
      </p:cViewPr>
      <p:guideLst>
        <p:guide orient="horz" pos="384"/>
        <p:guide orient="horz" pos="816"/>
        <p:guide pos="288"/>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3390" y="-96"/>
      </p:cViewPr>
      <p:guideLst>
        <p:guide orient="horz" pos="3125"/>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707" tIns="45854" rIns="91707" bIns="45854"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707" tIns="45854" rIns="91707" bIns="45854" rtlCol="0"/>
          <a:lstStyle>
            <a:lvl1pPr algn="r" eaLnBrk="1" fontAlgn="auto" hangingPunct="1">
              <a:spcBef>
                <a:spcPts val="0"/>
              </a:spcBef>
              <a:spcAft>
                <a:spcPts val="0"/>
              </a:spcAft>
              <a:defRPr sz="1200">
                <a:latin typeface="+mn-lt"/>
              </a:defRPr>
            </a:lvl1pPr>
          </a:lstStyle>
          <a:p>
            <a:pPr>
              <a:defRPr/>
            </a:pPr>
            <a:fld id="{953FC9E6-3915-4DA8-8F81-7C757ADF2294}" type="datetimeFigureOut">
              <a:rPr lang="en-US"/>
              <a:pPr>
                <a:defRPr/>
              </a:pPr>
              <a:t>23-Jan-16</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707" tIns="45854" rIns="91707" bIns="45854"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707" tIns="45854" rIns="91707" bIns="45854" rtlCol="0" anchor="b"/>
          <a:lstStyle>
            <a:lvl1pPr algn="r" eaLnBrk="1" fontAlgn="auto" hangingPunct="1">
              <a:spcBef>
                <a:spcPts val="0"/>
              </a:spcBef>
              <a:spcAft>
                <a:spcPts val="0"/>
              </a:spcAft>
              <a:defRPr sz="1200">
                <a:latin typeface="+mn-lt"/>
              </a:defRPr>
            </a:lvl1pPr>
          </a:lstStyle>
          <a:p>
            <a:pPr>
              <a:defRPr/>
            </a:pPr>
            <a:fld id="{0F3FCA23-CD38-4075-9995-A3DD0CE32025}" type="slidenum">
              <a:rPr lang="en-US"/>
              <a:pPr>
                <a:defRPr/>
              </a:pPr>
              <a:t>‹#›</a:t>
            </a:fld>
            <a:endParaRPr lang="en-US" dirty="0"/>
          </a:p>
        </p:txBody>
      </p:sp>
    </p:spTree>
    <p:extLst>
      <p:ext uri="{BB962C8B-B14F-4D97-AF65-F5344CB8AC3E}">
        <p14:creationId xmlns:p14="http://schemas.microsoft.com/office/powerpoint/2010/main" val="2356262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2716" tIns="46359" rIns="92716" bIns="4635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2716" tIns="46359" rIns="92716" bIns="46359" rtlCol="0"/>
          <a:lstStyle>
            <a:lvl1pPr algn="r" eaLnBrk="1" fontAlgn="auto" hangingPunct="1">
              <a:spcBef>
                <a:spcPts val="0"/>
              </a:spcBef>
              <a:spcAft>
                <a:spcPts val="0"/>
              </a:spcAft>
              <a:defRPr sz="1200">
                <a:latin typeface="+mn-lt"/>
              </a:defRPr>
            </a:lvl1pPr>
          </a:lstStyle>
          <a:p>
            <a:pPr>
              <a:defRPr/>
            </a:pPr>
            <a:fld id="{C5D382B9-530A-4264-BE3E-7D6516113CF8}" type="datetimeFigureOut">
              <a:rPr lang="en-US"/>
              <a:pPr>
                <a:defRPr/>
              </a:pPr>
              <a:t>23-Jan-16</a:t>
            </a:fld>
            <a:endParaRPr lang="en-US" dirty="0"/>
          </a:p>
        </p:txBody>
      </p:sp>
      <p:sp>
        <p:nvSpPr>
          <p:cNvPr id="4" name="Slide Image Placeholder 3"/>
          <p:cNvSpPr>
            <a:spLocks noGrp="1" noRot="1" noChangeAspect="1"/>
          </p:cNvSpPr>
          <p:nvPr>
            <p:ph type="sldImg" idx="2"/>
          </p:nvPr>
        </p:nvSpPr>
        <p:spPr>
          <a:xfrm>
            <a:off x="915988" y="742950"/>
            <a:ext cx="4967287" cy="3724275"/>
          </a:xfrm>
          <a:prstGeom prst="rect">
            <a:avLst/>
          </a:prstGeom>
          <a:noFill/>
          <a:ln w="12700">
            <a:solidFill>
              <a:prstClr val="black"/>
            </a:solidFill>
          </a:ln>
        </p:spPr>
        <p:txBody>
          <a:bodyPr vert="horz" lIns="92716" tIns="46359" rIns="92716" bIns="46359" rtlCol="0" anchor="ctr"/>
          <a:lstStyle/>
          <a:p>
            <a:pPr lvl="0"/>
            <a:endParaRPr lang="en-US" noProof="0" dirty="0"/>
          </a:p>
        </p:txBody>
      </p:sp>
      <p:sp>
        <p:nvSpPr>
          <p:cNvPr id="5" name="Notes Placeholder 4"/>
          <p:cNvSpPr>
            <a:spLocks noGrp="1"/>
          </p:cNvSpPr>
          <p:nvPr>
            <p:ph type="body" sz="quarter" idx="3"/>
          </p:nvPr>
        </p:nvSpPr>
        <p:spPr>
          <a:xfrm>
            <a:off x="681038" y="4714875"/>
            <a:ext cx="5437187" cy="4468813"/>
          </a:xfrm>
          <a:prstGeom prst="rect">
            <a:avLst/>
          </a:prstGeom>
        </p:spPr>
        <p:txBody>
          <a:bodyPr vert="horz" lIns="92716" tIns="46359" rIns="92716" bIns="4635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2716" tIns="46359" rIns="92716" bIns="4635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2716" tIns="46359" rIns="92716" bIns="46359" rtlCol="0" anchor="b"/>
          <a:lstStyle>
            <a:lvl1pPr algn="r" eaLnBrk="1" fontAlgn="auto" hangingPunct="1">
              <a:spcBef>
                <a:spcPts val="0"/>
              </a:spcBef>
              <a:spcAft>
                <a:spcPts val="0"/>
              </a:spcAft>
              <a:defRPr sz="1200">
                <a:latin typeface="+mn-lt"/>
              </a:defRPr>
            </a:lvl1pPr>
          </a:lstStyle>
          <a:p>
            <a:pPr>
              <a:defRPr/>
            </a:pPr>
            <a:fld id="{25FEB6D8-420D-4AA2-B7FC-0BEB7F1BC64A}" type="slidenum">
              <a:rPr lang="en-US"/>
              <a:pPr>
                <a:defRPr/>
              </a:pPr>
              <a:t>‹#›</a:t>
            </a:fld>
            <a:endParaRPr lang="en-US" dirty="0"/>
          </a:p>
        </p:txBody>
      </p:sp>
    </p:spTree>
    <p:extLst>
      <p:ext uri="{BB962C8B-B14F-4D97-AF65-F5344CB8AC3E}">
        <p14:creationId xmlns:p14="http://schemas.microsoft.com/office/powerpoint/2010/main" val="10798472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FEB6D8-420D-4AA2-B7FC-0BEB7F1BC64A}" type="slidenum">
              <a:rPr lang="en-US" smtClean="0"/>
              <a:pPr>
                <a:defRPr/>
              </a:pPr>
              <a:t>1</a:t>
            </a:fld>
            <a:endParaRPr lang="en-US" dirty="0"/>
          </a:p>
        </p:txBody>
      </p:sp>
    </p:spTree>
    <p:extLst>
      <p:ext uri="{BB962C8B-B14F-4D97-AF65-F5344CB8AC3E}">
        <p14:creationId xmlns:p14="http://schemas.microsoft.com/office/powerpoint/2010/main" val="1270292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46125"/>
            <a:ext cx="4970463" cy="3727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CF051-D8B3-4F46-9E37-C31C8CFA36E7}" type="slidenum">
              <a:rPr lang="en-US" smtClean="0"/>
              <a:pPr/>
              <a:t>29</a:t>
            </a:fld>
            <a:endParaRPr lang="en-US" dirty="0"/>
          </a:p>
        </p:txBody>
      </p:sp>
    </p:spTree>
    <p:extLst>
      <p:ext uri="{BB962C8B-B14F-4D97-AF65-F5344CB8AC3E}">
        <p14:creationId xmlns:p14="http://schemas.microsoft.com/office/powerpoint/2010/main" val="4244013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46125"/>
            <a:ext cx="4970463" cy="3727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CF051-D8B3-4F46-9E37-C31C8CFA36E7}" type="slidenum">
              <a:rPr lang="en-US" smtClean="0"/>
              <a:pPr/>
              <a:t>30</a:t>
            </a:fld>
            <a:endParaRPr lang="en-US" dirty="0"/>
          </a:p>
        </p:txBody>
      </p:sp>
    </p:spTree>
    <p:extLst>
      <p:ext uri="{BB962C8B-B14F-4D97-AF65-F5344CB8AC3E}">
        <p14:creationId xmlns:p14="http://schemas.microsoft.com/office/powerpoint/2010/main" val="2859094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46125"/>
            <a:ext cx="4970463" cy="3727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CF051-D8B3-4F46-9E37-C31C8CFA36E7}" type="slidenum">
              <a:rPr lang="en-US" smtClean="0"/>
              <a:pPr/>
              <a:t>31</a:t>
            </a:fld>
            <a:endParaRPr lang="en-US" dirty="0"/>
          </a:p>
        </p:txBody>
      </p:sp>
    </p:spTree>
    <p:extLst>
      <p:ext uri="{BB962C8B-B14F-4D97-AF65-F5344CB8AC3E}">
        <p14:creationId xmlns:p14="http://schemas.microsoft.com/office/powerpoint/2010/main" val="928080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46125"/>
            <a:ext cx="4970463" cy="3727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CF051-D8B3-4F46-9E37-C31C8CFA36E7}" type="slidenum">
              <a:rPr lang="en-US" smtClean="0"/>
              <a:pPr/>
              <a:t>37</a:t>
            </a:fld>
            <a:endParaRPr lang="en-US" dirty="0"/>
          </a:p>
        </p:txBody>
      </p:sp>
    </p:spTree>
    <p:extLst>
      <p:ext uri="{BB962C8B-B14F-4D97-AF65-F5344CB8AC3E}">
        <p14:creationId xmlns:p14="http://schemas.microsoft.com/office/powerpoint/2010/main" val="31304940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46125"/>
            <a:ext cx="4970463" cy="3727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CF051-D8B3-4F46-9E37-C31C8CFA36E7}" type="slidenum">
              <a:rPr lang="en-US" smtClean="0"/>
              <a:pPr/>
              <a:t>38</a:t>
            </a:fld>
            <a:endParaRPr lang="en-US" dirty="0"/>
          </a:p>
        </p:txBody>
      </p:sp>
    </p:spTree>
    <p:extLst>
      <p:ext uri="{BB962C8B-B14F-4D97-AF65-F5344CB8AC3E}">
        <p14:creationId xmlns:p14="http://schemas.microsoft.com/office/powerpoint/2010/main" val="598578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58F007E7-C64C-4F2C-9EB7-8AD6E4F3275C}" type="slidenum">
              <a:rPr lang="en-US" smtClean="0"/>
              <a:pPr>
                <a:defRPr/>
              </a:pPr>
              <a:t>39</a:t>
            </a:fld>
            <a:endParaRPr lang="en-US" dirty="0"/>
          </a:p>
        </p:txBody>
      </p:sp>
    </p:spTree>
    <p:extLst>
      <p:ext uri="{BB962C8B-B14F-4D97-AF65-F5344CB8AC3E}">
        <p14:creationId xmlns:p14="http://schemas.microsoft.com/office/powerpoint/2010/main" val="28317083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46125"/>
            <a:ext cx="4970463" cy="3727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7CF051-D8B3-4F46-9E37-C31C8CFA36E7}" type="slidenum">
              <a:rPr lang="en-US" smtClean="0"/>
              <a:pPr/>
              <a:t>42</a:t>
            </a:fld>
            <a:endParaRPr lang="en-US" dirty="0"/>
          </a:p>
        </p:txBody>
      </p:sp>
    </p:spTree>
    <p:extLst>
      <p:ext uri="{BB962C8B-B14F-4D97-AF65-F5344CB8AC3E}">
        <p14:creationId xmlns:p14="http://schemas.microsoft.com/office/powerpoint/2010/main" val="246688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460AF851-1427-42EB-AAA8-3B2875071967}" type="slidenum">
              <a:rPr lang="en-US" smtClean="0"/>
              <a:pPr>
                <a:defRPr/>
              </a:pPr>
              <a:t>43</a:t>
            </a:fld>
            <a:endParaRPr lang="en-US" dirty="0"/>
          </a:p>
        </p:txBody>
      </p:sp>
    </p:spTree>
    <p:extLst>
      <p:ext uri="{BB962C8B-B14F-4D97-AF65-F5344CB8AC3E}">
        <p14:creationId xmlns:p14="http://schemas.microsoft.com/office/powerpoint/2010/main" val="865524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E98966-6714-4304-9B92-10CE2EA9F1D9}" type="slidenum">
              <a:rPr lang="en-GB" smtClean="0"/>
              <a:pPr fontAlgn="base">
                <a:spcBef>
                  <a:spcPct val="0"/>
                </a:spcBef>
                <a:spcAft>
                  <a:spcPct val="0"/>
                </a:spcAft>
                <a:defRPr/>
              </a:pPr>
              <a:t>44</a:t>
            </a:fld>
            <a:endParaRPr lang="en-GB" dirty="0" smtClean="0"/>
          </a:p>
        </p:txBody>
      </p:sp>
    </p:spTree>
    <p:extLst>
      <p:ext uri="{BB962C8B-B14F-4D97-AF65-F5344CB8AC3E}">
        <p14:creationId xmlns:p14="http://schemas.microsoft.com/office/powerpoint/2010/main" val="5101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11A443C0-735E-4009-96BD-76AB87046AC4}" type="slidenum">
              <a:rPr lang="en-US" smtClean="0"/>
              <a:pPr>
                <a:defRPr/>
              </a:pPr>
              <a:t>45</a:t>
            </a:fld>
            <a:endParaRPr lang="en-US" dirty="0"/>
          </a:p>
        </p:txBody>
      </p:sp>
    </p:spTree>
    <p:extLst>
      <p:ext uri="{BB962C8B-B14F-4D97-AF65-F5344CB8AC3E}">
        <p14:creationId xmlns:p14="http://schemas.microsoft.com/office/powerpoint/2010/main" val="332326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A83F1C4F-6F5F-40CA-AE8B-B4EA258A4268}" type="slidenum">
              <a:rPr lang="en-US" smtClean="0"/>
              <a:pPr>
                <a:defRPr/>
              </a:pPr>
              <a:t>2</a:t>
            </a:fld>
            <a:endParaRPr lang="en-US" dirty="0"/>
          </a:p>
        </p:txBody>
      </p:sp>
    </p:spTree>
    <p:extLst>
      <p:ext uri="{BB962C8B-B14F-4D97-AF65-F5344CB8AC3E}">
        <p14:creationId xmlns:p14="http://schemas.microsoft.com/office/powerpoint/2010/main" val="18426251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7D2E065E-72D8-41C8-AEFC-1F383D0C7F14}" type="slidenum">
              <a:rPr lang="en-US" smtClean="0"/>
              <a:pPr>
                <a:defRPr/>
              </a:pPr>
              <a:t>46</a:t>
            </a:fld>
            <a:endParaRPr lang="en-US" dirty="0"/>
          </a:p>
        </p:txBody>
      </p:sp>
    </p:spTree>
    <p:extLst>
      <p:ext uri="{BB962C8B-B14F-4D97-AF65-F5344CB8AC3E}">
        <p14:creationId xmlns:p14="http://schemas.microsoft.com/office/powerpoint/2010/main" val="2348000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2A93AE8B-2EB9-484D-BEC8-75C850874114}" type="slidenum">
              <a:rPr lang="en-US" smtClean="0"/>
              <a:pPr>
                <a:defRPr/>
              </a:pPr>
              <a:t>47</a:t>
            </a:fld>
            <a:endParaRPr lang="en-US" dirty="0"/>
          </a:p>
        </p:txBody>
      </p:sp>
    </p:spTree>
    <p:extLst>
      <p:ext uri="{BB962C8B-B14F-4D97-AF65-F5344CB8AC3E}">
        <p14:creationId xmlns:p14="http://schemas.microsoft.com/office/powerpoint/2010/main" val="16796617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2EFA733F-DDDF-464E-ABCA-FF624F21D529}" type="slidenum">
              <a:rPr lang="en-US" smtClean="0"/>
              <a:pPr>
                <a:defRPr/>
              </a:pPr>
              <a:t>48</a:t>
            </a:fld>
            <a:endParaRPr lang="en-US" dirty="0"/>
          </a:p>
        </p:txBody>
      </p:sp>
    </p:spTree>
    <p:extLst>
      <p:ext uri="{BB962C8B-B14F-4D97-AF65-F5344CB8AC3E}">
        <p14:creationId xmlns:p14="http://schemas.microsoft.com/office/powerpoint/2010/main" val="2636135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8B81D53C-1FC7-4AA8-A3DF-B207BD8DE2E3}" type="slidenum">
              <a:rPr lang="en-US" smtClean="0"/>
              <a:pPr>
                <a:defRPr/>
              </a:pPr>
              <a:t>49</a:t>
            </a:fld>
            <a:endParaRPr lang="en-US" dirty="0"/>
          </a:p>
        </p:txBody>
      </p:sp>
    </p:spTree>
    <p:extLst>
      <p:ext uri="{BB962C8B-B14F-4D97-AF65-F5344CB8AC3E}">
        <p14:creationId xmlns:p14="http://schemas.microsoft.com/office/powerpoint/2010/main" val="1824095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4FED4E3B-0847-46EF-8D27-2126502F2BA8}" type="slidenum">
              <a:rPr lang="en-US" smtClean="0"/>
              <a:pPr>
                <a:defRPr/>
              </a:pPr>
              <a:t>50</a:t>
            </a:fld>
            <a:endParaRPr lang="en-US" dirty="0"/>
          </a:p>
        </p:txBody>
      </p:sp>
    </p:spTree>
    <p:extLst>
      <p:ext uri="{BB962C8B-B14F-4D97-AF65-F5344CB8AC3E}">
        <p14:creationId xmlns:p14="http://schemas.microsoft.com/office/powerpoint/2010/main" val="3162539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89F9E675-A4E2-4326-B7D9-A5AFF9E00A9D}" type="slidenum">
              <a:rPr lang="en-US" smtClean="0"/>
              <a:pPr>
                <a:defRPr/>
              </a:pPr>
              <a:t>3</a:t>
            </a:fld>
            <a:endParaRPr lang="en-US" dirty="0"/>
          </a:p>
        </p:txBody>
      </p:sp>
    </p:spTree>
    <p:extLst>
      <p:ext uri="{BB962C8B-B14F-4D97-AF65-F5344CB8AC3E}">
        <p14:creationId xmlns:p14="http://schemas.microsoft.com/office/powerpoint/2010/main" val="3875369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89F9E675-A4E2-4326-B7D9-A5AFF9E00A9D}" type="slidenum">
              <a:rPr lang="en-US" smtClean="0"/>
              <a:pPr>
                <a:defRPr/>
              </a:pPr>
              <a:t>4</a:t>
            </a:fld>
            <a:endParaRPr lang="en-US" dirty="0"/>
          </a:p>
        </p:txBody>
      </p:sp>
    </p:spTree>
    <p:extLst>
      <p:ext uri="{BB962C8B-B14F-4D97-AF65-F5344CB8AC3E}">
        <p14:creationId xmlns:p14="http://schemas.microsoft.com/office/powerpoint/2010/main" val="396527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4E4D8463-430A-42E6-A5CB-26793EA226BD}" type="slidenum">
              <a:rPr lang="en-US" smtClean="0"/>
              <a:pPr>
                <a:defRPr/>
              </a:pPr>
              <a:t>9</a:t>
            </a:fld>
            <a:endParaRPr lang="en-US" dirty="0"/>
          </a:p>
        </p:txBody>
      </p:sp>
    </p:spTree>
    <p:extLst>
      <p:ext uri="{BB962C8B-B14F-4D97-AF65-F5344CB8AC3E}">
        <p14:creationId xmlns:p14="http://schemas.microsoft.com/office/powerpoint/2010/main" val="3007761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4E4D8463-430A-42E6-A5CB-26793EA226BD}" type="slidenum">
              <a:rPr lang="en-US" smtClean="0"/>
              <a:pPr>
                <a:defRPr/>
              </a:pPr>
              <a:t>10</a:t>
            </a:fld>
            <a:endParaRPr lang="en-US" dirty="0"/>
          </a:p>
        </p:txBody>
      </p:sp>
    </p:spTree>
    <p:extLst>
      <p:ext uri="{BB962C8B-B14F-4D97-AF65-F5344CB8AC3E}">
        <p14:creationId xmlns:p14="http://schemas.microsoft.com/office/powerpoint/2010/main" val="1193443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dirty="0" smtClean="0"/>
          </a:p>
          <a:p>
            <a:pPr>
              <a:lnSpc>
                <a:spcPct val="150000"/>
              </a:lnSpc>
            </a:pPr>
            <a:endParaRPr lang="en-US" dirty="0" smtClean="0"/>
          </a:p>
        </p:txBody>
      </p:sp>
      <p:sp>
        <p:nvSpPr>
          <p:cNvPr id="4" name="Slide Number Placeholder 3"/>
          <p:cNvSpPr>
            <a:spLocks noGrp="1"/>
          </p:cNvSpPr>
          <p:nvPr>
            <p:ph type="sldNum" sz="quarter" idx="5"/>
          </p:nvPr>
        </p:nvSpPr>
        <p:spPr/>
        <p:txBody>
          <a:bodyPr/>
          <a:lstStyle/>
          <a:p>
            <a:pPr>
              <a:defRPr/>
            </a:pPr>
            <a:fld id="{66A3C6B5-F2E4-46E2-B1FB-BDD70D3676A1}" type="slidenum">
              <a:rPr lang="en-US" smtClean="0"/>
              <a:pPr>
                <a:defRPr/>
              </a:pPr>
              <a:t>11</a:t>
            </a:fld>
            <a:endParaRPr lang="en-US" dirty="0"/>
          </a:p>
        </p:txBody>
      </p:sp>
    </p:spTree>
    <p:extLst>
      <p:ext uri="{BB962C8B-B14F-4D97-AF65-F5344CB8AC3E}">
        <p14:creationId xmlns:p14="http://schemas.microsoft.com/office/powerpoint/2010/main" val="92313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F815993F-4E69-4499-BF00-43E30C94ABB9}" type="slidenum">
              <a:rPr lang="en-US" smtClean="0"/>
              <a:pPr>
                <a:defRPr/>
              </a:pPr>
              <a:t>13</a:t>
            </a:fld>
            <a:endParaRPr lang="en-US" dirty="0"/>
          </a:p>
        </p:txBody>
      </p:sp>
    </p:spTree>
    <p:extLst>
      <p:ext uri="{BB962C8B-B14F-4D97-AF65-F5344CB8AC3E}">
        <p14:creationId xmlns:p14="http://schemas.microsoft.com/office/powerpoint/2010/main" val="559731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D7F78C43-AA42-426A-B510-A8F4894FE425}" type="slidenum">
              <a:rPr lang="en-US" smtClean="0"/>
              <a:pPr>
                <a:defRPr/>
              </a:pPr>
              <a:t>23</a:t>
            </a:fld>
            <a:endParaRPr lang="en-US" dirty="0"/>
          </a:p>
        </p:txBody>
      </p:sp>
    </p:spTree>
    <p:extLst>
      <p:ext uri="{BB962C8B-B14F-4D97-AF65-F5344CB8AC3E}">
        <p14:creationId xmlns:p14="http://schemas.microsoft.com/office/powerpoint/2010/main" val="1302365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42C577F8-F501-4EAB-B90C-8492ADA5B10A}" type="datetime1">
              <a:rPr lang="en-US" smtClean="0"/>
              <a:t>23-Jan-16</a:t>
            </a:fld>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F619433E-74F7-4BD0-AD3F-4477623ABAA7}" type="slidenum">
              <a:rPr lang="en-US"/>
              <a:pPr>
                <a:defRPr/>
              </a:pPr>
              <a:t>‹#›</a:t>
            </a:fld>
            <a:endParaRPr lang="en-US" dirty="0"/>
          </a:p>
        </p:txBody>
      </p:sp>
    </p:spTree>
    <p:extLst>
      <p:ext uri="{BB962C8B-B14F-4D97-AF65-F5344CB8AC3E}">
        <p14:creationId xmlns:p14="http://schemas.microsoft.com/office/powerpoint/2010/main" val="897477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444746B-6E22-49B2-9253-E4F096DD26F0}" type="datetime1">
              <a:rPr lang="en-US" smtClean="0"/>
              <a:t>23-Jan-16</a:t>
            </a:fld>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1445328-820A-4669-9082-866A7CBAA0B0}" type="slidenum">
              <a:rPr lang="en-US"/>
              <a:pPr>
                <a:defRPr/>
              </a:pPr>
              <a:t>‹#›</a:t>
            </a:fld>
            <a:endParaRPr lang="en-US" dirty="0"/>
          </a:p>
        </p:txBody>
      </p:sp>
    </p:spTree>
    <p:extLst>
      <p:ext uri="{BB962C8B-B14F-4D97-AF65-F5344CB8AC3E}">
        <p14:creationId xmlns:p14="http://schemas.microsoft.com/office/powerpoint/2010/main" val="300654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9B453E4-7F55-436A-AF97-112D9BAF9407}" type="datetime1">
              <a:rPr lang="en-US" smtClean="0"/>
              <a:t>23-Jan-16</a:t>
            </a:fld>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A96A475C-83E6-4CD5-B944-EEE46643FD37}" type="slidenum">
              <a:rPr lang="en-US"/>
              <a:pPr>
                <a:defRPr/>
              </a:pPr>
              <a:t>‹#›</a:t>
            </a:fld>
            <a:endParaRPr lang="en-US" dirty="0"/>
          </a:p>
        </p:txBody>
      </p:sp>
    </p:spTree>
    <p:extLst>
      <p:ext uri="{BB962C8B-B14F-4D97-AF65-F5344CB8AC3E}">
        <p14:creationId xmlns:p14="http://schemas.microsoft.com/office/powerpoint/2010/main" val="158570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fontAlgn="base">
              <a:spcBef>
                <a:spcPct val="0"/>
              </a:spcBef>
              <a:spcAft>
                <a:spcPct val="0"/>
              </a:spcAft>
              <a:defRPr>
                <a:latin typeface="Arial" charset="0"/>
              </a:defRPr>
            </a:lvl1pPr>
          </a:lstStyle>
          <a:p>
            <a:pPr>
              <a:defRPr/>
            </a:pPr>
            <a:endParaRPr lang="en-US" dirty="0"/>
          </a:p>
        </p:txBody>
      </p:sp>
      <p:sp>
        <p:nvSpPr>
          <p:cNvPr id="5" name="Slide Number Placeholder 5"/>
          <p:cNvSpPr>
            <a:spLocks noGrp="1"/>
          </p:cNvSpPr>
          <p:nvPr>
            <p:ph type="sldNum" sz="quarter" idx="11"/>
          </p:nvPr>
        </p:nvSpPr>
        <p:spPr/>
        <p:txBody>
          <a:bodyPr/>
          <a:lstStyle>
            <a:lvl1pPr fontAlgn="base">
              <a:spcBef>
                <a:spcPct val="0"/>
              </a:spcBef>
              <a:spcAft>
                <a:spcPct val="0"/>
              </a:spcAft>
              <a:defRPr>
                <a:latin typeface="Arial" charset="0"/>
              </a:defRPr>
            </a:lvl1pPr>
          </a:lstStyle>
          <a:p>
            <a:pPr>
              <a:defRPr/>
            </a:pPr>
            <a:fld id="{1F3139BE-CA8E-446D-A0F1-0F7C12882CE0}" type="slidenum">
              <a:rPr lang="en-US"/>
              <a:pPr>
                <a:defRPr/>
              </a:pPr>
              <a:t>‹#›</a:t>
            </a:fld>
            <a:endParaRPr lang="en-US" dirty="0"/>
          </a:p>
        </p:txBody>
      </p:sp>
    </p:spTree>
    <p:extLst>
      <p:ext uri="{BB962C8B-B14F-4D97-AF65-F5344CB8AC3E}">
        <p14:creationId xmlns:p14="http://schemas.microsoft.com/office/powerpoint/2010/main" val="456076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F0B20E02-B57E-4788-930B-99B6D36518EE}" type="datetime1">
              <a:rPr lang="en-US" smtClean="0"/>
              <a:t>23-Jan-16</a:t>
            </a:fld>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C006B952-5B54-4FF4-9911-742193E8FDBB}" type="slidenum">
              <a:rPr lang="en-US"/>
              <a:pPr>
                <a:defRPr/>
              </a:pPr>
              <a:t>‹#›</a:t>
            </a:fld>
            <a:endParaRPr lang="en-US" dirty="0"/>
          </a:p>
        </p:txBody>
      </p:sp>
    </p:spTree>
    <p:extLst>
      <p:ext uri="{BB962C8B-B14F-4D97-AF65-F5344CB8AC3E}">
        <p14:creationId xmlns:p14="http://schemas.microsoft.com/office/powerpoint/2010/main" val="400392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81CFCFB2-44B3-486D-8A40-C419F2BB7032}" type="datetime1">
              <a:rPr lang="en-US" smtClean="0"/>
              <a:t>23-Jan-16</a:t>
            </a:fld>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2C5AED-F86A-4669-96A3-5421AE147AE5}" type="slidenum">
              <a:rPr lang="en-US"/>
              <a:pPr>
                <a:defRPr/>
              </a:pPr>
              <a:t>‹#›</a:t>
            </a:fld>
            <a:endParaRPr lang="en-US" dirty="0"/>
          </a:p>
        </p:txBody>
      </p:sp>
    </p:spTree>
    <p:extLst>
      <p:ext uri="{BB962C8B-B14F-4D97-AF65-F5344CB8AC3E}">
        <p14:creationId xmlns:p14="http://schemas.microsoft.com/office/powerpoint/2010/main" val="51216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3A517830-1AA2-4EA7-8D6D-00741F1DDB87}" type="datetime1">
              <a:rPr lang="en-US" smtClean="0"/>
              <a:t>23-Jan-16</a:t>
            </a:fld>
            <a:endParaRPr lang="en-US" dirty="0"/>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5CCF4BE7-0E61-401C-8221-B574F97C5C67}" type="slidenum">
              <a:rPr lang="en-US"/>
              <a:pPr>
                <a:defRPr/>
              </a:pPr>
              <a:t>‹#›</a:t>
            </a:fld>
            <a:endParaRPr lang="en-US" dirty="0"/>
          </a:p>
        </p:txBody>
      </p:sp>
    </p:spTree>
    <p:extLst>
      <p:ext uri="{BB962C8B-B14F-4D97-AF65-F5344CB8AC3E}">
        <p14:creationId xmlns:p14="http://schemas.microsoft.com/office/powerpoint/2010/main" val="3162338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57189285-7B17-4AB9-983C-7853BB14DFAE}" type="datetime1">
              <a:rPr lang="en-US" smtClean="0"/>
              <a:t>23-Jan-16</a:t>
            </a:fld>
            <a:endParaRPr lang="en-US" dirty="0"/>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B692AA48-0BC7-4CEE-912F-E2BA6F7C665D}" type="slidenum">
              <a:rPr lang="en-US"/>
              <a:pPr>
                <a:defRPr/>
              </a:pPr>
              <a:t>‹#›</a:t>
            </a:fld>
            <a:endParaRPr lang="en-US" dirty="0"/>
          </a:p>
        </p:txBody>
      </p:sp>
    </p:spTree>
    <p:extLst>
      <p:ext uri="{BB962C8B-B14F-4D97-AF65-F5344CB8AC3E}">
        <p14:creationId xmlns:p14="http://schemas.microsoft.com/office/powerpoint/2010/main" val="406768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7A2A9370-89B7-4EE2-9A3B-F66413975584}" type="datetime1">
              <a:rPr lang="en-US" smtClean="0"/>
              <a:t>23-Jan-16</a:t>
            </a:fld>
            <a:endParaRPr lang="en-US" dirty="0"/>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D5517D57-9736-4785-80AA-09AEEDB7E8B9}" type="slidenum">
              <a:rPr lang="en-US"/>
              <a:pPr>
                <a:defRPr/>
              </a:pPr>
              <a:t>‹#›</a:t>
            </a:fld>
            <a:endParaRPr lang="en-US" dirty="0"/>
          </a:p>
        </p:txBody>
      </p:sp>
    </p:spTree>
    <p:extLst>
      <p:ext uri="{BB962C8B-B14F-4D97-AF65-F5344CB8AC3E}">
        <p14:creationId xmlns:p14="http://schemas.microsoft.com/office/powerpoint/2010/main" val="419077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F1C9FAC-1C06-403A-91DA-88B82A42298D}" type="datetime1">
              <a:rPr lang="en-US" smtClean="0"/>
              <a:t>23-Jan-16</a:t>
            </a:fld>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ED99728E-08C6-412E-8411-E649A76E1AFE}" type="slidenum">
              <a:rPr lang="en-US"/>
              <a:pPr>
                <a:defRPr/>
              </a:pPr>
              <a:t>‹#›</a:t>
            </a:fld>
            <a:endParaRPr lang="en-US" dirty="0"/>
          </a:p>
        </p:txBody>
      </p:sp>
    </p:spTree>
    <p:extLst>
      <p:ext uri="{BB962C8B-B14F-4D97-AF65-F5344CB8AC3E}">
        <p14:creationId xmlns:p14="http://schemas.microsoft.com/office/powerpoint/2010/main" val="22760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2BFB8301-7FED-4BC3-88DB-02A88CEB28EE}" type="datetime1">
              <a:rPr lang="en-US" smtClean="0"/>
              <a:t>23-Jan-16</a:t>
            </a:fld>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dirty="0"/>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D52A9D30-9E3E-4562-BF8D-A09505B533EA}" type="slidenum">
              <a:rPr lang="en-US"/>
              <a:pPr>
                <a:defRPr/>
              </a:pPr>
              <a:t>‹#›</a:t>
            </a:fld>
            <a:endParaRPr lang="en-US" dirty="0"/>
          </a:p>
        </p:txBody>
      </p:sp>
    </p:spTree>
    <p:extLst>
      <p:ext uri="{BB962C8B-B14F-4D97-AF65-F5344CB8AC3E}">
        <p14:creationId xmlns:p14="http://schemas.microsoft.com/office/powerpoint/2010/main" val="3496277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defRPr>
            </a:lvl1pPr>
          </a:lstStyle>
          <a:p>
            <a:pPr>
              <a:defRPr/>
            </a:pPr>
            <a:fld id="{D4E4E6D9-4A5A-4670-B142-AC5E3B5816F5}" type="datetime1">
              <a:rPr lang="en-US" smtClean="0"/>
              <a:t>23-Jan-16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defRPr>
            </a:lvl1pPr>
          </a:lstStyle>
          <a:p>
            <a:pPr>
              <a:defRPr/>
            </a:pPr>
            <a:fld id="{872A68C1-2E5E-4CCC-8E21-5AA487682AF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p:txBody>
          <a:bodyPr rtlCol="0">
            <a:normAutofit/>
          </a:bodyPr>
          <a:lstStyle/>
          <a:p>
            <a:pPr eaLnBrk="1" fontAlgn="auto" hangingPunct="1">
              <a:spcBef>
                <a:spcPts val="0"/>
              </a:spcBef>
              <a:spcAft>
                <a:spcPts val="0"/>
              </a:spcAft>
              <a:defRPr/>
            </a:pPr>
            <a:r>
              <a:rPr lang="en-US" sz="3200" b="1" kern="0" dirty="0" smtClean="0"/>
              <a:t>Taxation </a:t>
            </a:r>
            <a:r>
              <a:rPr lang="en-US" sz="3200" b="1" kern="0" dirty="0"/>
              <a:t>of Artistes and Sportsmen</a:t>
            </a:r>
            <a:endParaRPr lang="en-US" sz="3200" kern="0" dirty="0">
              <a:latin typeface="+mn-lt"/>
            </a:endParaRPr>
          </a:p>
        </p:txBody>
      </p:sp>
      <p:sp>
        <p:nvSpPr>
          <p:cNvPr id="9" name="Rectangle 2"/>
          <p:cNvSpPr txBox="1">
            <a:spLocks noChangeArrowheads="1"/>
          </p:cNvSpPr>
          <p:nvPr/>
        </p:nvSpPr>
        <p:spPr bwMode="auto">
          <a:xfrm>
            <a:off x="5334000" y="5338763"/>
            <a:ext cx="3505200" cy="533400"/>
          </a:xfrm>
          <a:prstGeom prst="rect">
            <a:avLst/>
          </a:prstGeom>
          <a:noFill/>
          <a:ln w="9525">
            <a:noFill/>
            <a:miter lim="800000"/>
            <a:headEnd/>
            <a:tailEnd/>
          </a:ln>
        </p:spPr>
        <p:txBody>
          <a:bodyPr lIns="0" tIns="0" rIns="0" bIns="0"/>
          <a:lstStyle/>
          <a:p>
            <a:pPr algn="r" eaLnBrk="1" hangingPunct="1">
              <a:lnSpc>
                <a:spcPct val="85000"/>
              </a:lnSpc>
              <a:defRPr/>
            </a:pPr>
            <a:r>
              <a:rPr lang="en-US" sz="2400" kern="0" dirty="0">
                <a:latin typeface="+mn-lt"/>
                <a:ea typeface="+mj-ea"/>
                <a:cs typeface="+mj-cs"/>
              </a:rPr>
              <a:t>Anil Doshi</a:t>
            </a:r>
          </a:p>
          <a:p>
            <a:pPr algn="r" eaLnBrk="1" hangingPunct="1">
              <a:lnSpc>
                <a:spcPct val="85000"/>
              </a:lnSpc>
              <a:defRPr/>
            </a:pPr>
            <a:r>
              <a:rPr lang="en-GB" sz="1200" kern="0" dirty="0">
                <a:latin typeface="+mn-lt"/>
                <a:cs typeface="Arial" pitchFamily="34" charset="0"/>
              </a:rPr>
              <a:t>23</a:t>
            </a:r>
            <a:r>
              <a:rPr lang="en-GB" sz="1200" kern="0" baseline="30000" dirty="0">
                <a:latin typeface="+mn-lt"/>
                <a:cs typeface="Arial" pitchFamily="34" charset="0"/>
              </a:rPr>
              <a:t>rd</a:t>
            </a:r>
            <a:r>
              <a:rPr lang="en-GB" sz="1200" kern="0" dirty="0">
                <a:latin typeface="+mn-lt"/>
                <a:cs typeface="Arial" pitchFamily="34" charset="0"/>
              </a:rPr>
              <a:t> January </a:t>
            </a:r>
            <a:r>
              <a:rPr lang="en-GB" sz="1200" kern="0" dirty="0" smtClean="0">
                <a:latin typeface="+mn-lt"/>
                <a:cs typeface="Arial" pitchFamily="34" charset="0"/>
              </a:rPr>
              <a:t>2016</a:t>
            </a:r>
            <a:endParaRPr lang="en-US" sz="1200" kern="0" dirty="0">
              <a:latin typeface="Arial" charset="0"/>
              <a:cs typeface="Arial" pitchFamily="34" charset="0"/>
            </a:endParaRPr>
          </a:p>
          <a:p>
            <a:pPr algn="r" eaLnBrk="1" hangingPunct="1">
              <a:lnSpc>
                <a:spcPct val="85000"/>
              </a:lnSpc>
              <a:defRPr/>
            </a:pPr>
            <a:endParaRPr lang="en-US" sz="2400" kern="0" dirty="0">
              <a:solidFill>
                <a:srgbClr val="646464"/>
              </a:solidFill>
              <a:latin typeface="Arial"/>
              <a:ea typeface="+mj-ea"/>
              <a:cs typeface="+mj-cs"/>
            </a:endParaRPr>
          </a:p>
        </p:txBody>
      </p:sp>
      <p:sp>
        <p:nvSpPr>
          <p:cNvPr id="2" name="Rectangle 1"/>
          <p:cNvSpPr/>
          <p:nvPr/>
        </p:nvSpPr>
        <p:spPr>
          <a:xfrm rot="10800000" flipH="1" flipV="1">
            <a:off x="533401" y="228600"/>
            <a:ext cx="5943600" cy="10668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en-IN" sz="2000" b="1" cap="small" dirty="0">
                <a:solidFill>
                  <a:schemeClr val="tx1"/>
                </a:solidFill>
              </a:rPr>
              <a:t>The Chamber of Tax </a:t>
            </a:r>
            <a:r>
              <a:rPr lang="en-IN" sz="2000" b="1" cap="small" dirty="0" smtClean="0">
                <a:solidFill>
                  <a:schemeClr val="tx1"/>
                </a:solidFill>
              </a:rPr>
              <a:t>Consultants</a:t>
            </a:r>
          </a:p>
          <a:p>
            <a:pPr eaLnBrk="1" hangingPunct="1">
              <a:defRPr/>
            </a:pPr>
            <a:r>
              <a:rPr lang="en-IN" sz="2000" b="1" dirty="0"/>
              <a:t>Workshop on Taxation of Foreign Remittances</a:t>
            </a:r>
            <a:br>
              <a:rPr lang="en-IN" sz="2000" b="1" dirty="0"/>
            </a:br>
            <a:endParaRPr lang="en-IN" sz="2000" b="1" cap="small" dirty="0">
              <a:solidFill>
                <a:schemeClr val="tx1"/>
              </a:solidFill>
            </a:endParaRPr>
          </a:p>
        </p:txBody>
      </p:sp>
      <p:sp>
        <p:nvSpPr>
          <p:cNvPr id="3" name="Rectangle 2"/>
          <p:cNvSpPr/>
          <p:nvPr/>
        </p:nvSpPr>
        <p:spPr>
          <a:xfrm>
            <a:off x="1752600" y="4495800"/>
            <a:ext cx="6096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IN" sz="2000" b="1"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803732"/>
            <a:ext cx="8229600" cy="5917743"/>
          </a:xfrm>
        </p:spPr>
        <p:txBody>
          <a:bodyPr>
            <a:normAutofit/>
          </a:bodyPr>
          <a:lstStyle/>
          <a:p>
            <a:pPr algn="just">
              <a:lnSpc>
                <a:spcPct val="90000"/>
              </a:lnSpc>
              <a:buFontTx/>
              <a:buNone/>
              <a:defRPr/>
            </a:pPr>
            <a:endParaRPr lang="en-US" sz="600" dirty="0" smtClean="0"/>
          </a:p>
          <a:p>
            <a:pPr marL="0" indent="0" algn="just">
              <a:spcAft>
                <a:spcPts val="600"/>
              </a:spcAft>
              <a:buNone/>
              <a:defRPr/>
            </a:pPr>
            <a:r>
              <a:rPr lang="en-US" sz="2000" b="1" i="1" dirty="0" smtClean="0">
                <a:cs typeface="Calibri" pitchFamily="34" charset="0"/>
              </a:rPr>
              <a:t>PILCOM vs. CIT </a:t>
            </a:r>
            <a:r>
              <a:rPr lang="en-IN" sz="2000" b="1" i="1" dirty="0">
                <a:cs typeface="Calibri" pitchFamily="34" charset="0"/>
              </a:rPr>
              <a:t>[2011] 198 </a:t>
            </a:r>
            <a:r>
              <a:rPr lang="en-IN" sz="2000" b="1" i="1" dirty="0" smtClean="0">
                <a:cs typeface="Calibri" pitchFamily="34" charset="0"/>
              </a:rPr>
              <a:t>Taxman 555 </a:t>
            </a:r>
            <a:r>
              <a:rPr lang="en-IN" sz="2000" b="1" i="1" dirty="0">
                <a:cs typeface="Calibri" pitchFamily="34" charset="0"/>
              </a:rPr>
              <a:t>(Cal.)</a:t>
            </a:r>
            <a:endParaRPr lang="en-US" sz="2000" b="1" i="1" dirty="0">
              <a:cs typeface="Calibri" pitchFamily="34" charset="0"/>
            </a:endParaRPr>
          </a:p>
          <a:p>
            <a:pPr algn="just">
              <a:lnSpc>
                <a:spcPct val="110000"/>
              </a:lnSpc>
              <a:spcAft>
                <a:spcPts val="600"/>
              </a:spcAft>
              <a:buFont typeface="Wingdings" panose="05000000000000000000" pitchFamily="2" charset="2"/>
              <a:buChar char="§"/>
            </a:pPr>
            <a:r>
              <a:rPr lang="en-US" sz="2000" dirty="0" smtClean="0"/>
              <a:t>Section </a:t>
            </a:r>
            <a:r>
              <a:rPr lang="en-US" sz="2000" dirty="0"/>
              <a:t>115BBA is completely independent from other sections such as </a:t>
            </a:r>
            <a:r>
              <a:rPr lang="en-US" sz="2000" dirty="0" smtClean="0"/>
              <a:t>section </a:t>
            </a:r>
            <a:r>
              <a:rPr lang="en-US" sz="2000" dirty="0"/>
              <a:t>5(2) or </a:t>
            </a:r>
            <a:r>
              <a:rPr lang="en-US" sz="2000" dirty="0" smtClean="0"/>
              <a:t>section </a:t>
            </a:r>
            <a:r>
              <a:rPr lang="en-US" sz="2000" dirty="0"/>
              <a:t>9 and it has got nothing to do with the accrual or assessment of income in India as mentioned in </a:t>
            </a:r>
            <a:r>
              <a:rPr lang="en-US" sz="2000" dirty="0" smtClean="0"/>
              <a:t>section </a:t>
            </a:r>
            <a:r>
              <a:rPr lang="en-US" sz="2000" dirty="0"/>
              <a:t>9. </a:t>
            </a:r>
          </a:p>
          <a:p>
            <a:pPr algn="just">
              <a:lnSpc>
                <a:spcPct val="110000"/>
              </a:lnSpc>
              <a:spcAft>
                <a:spcPts val="600"/>
              </a:spcAft>
              <a:buFont typeface="Wingdings" panose="05000000000000000000" pitchFamily="2" charset="2"/>
              <a:buChar char="§"/>
            </a:pPr>
            <a:r>
              <a:rPr lang="en-US" sz="2000" dirty="0"/>
              <a:t>Non-resident individual has to pay the </a:t>
            </a:r>
            <a:r>
              <a:rPr lang="en-US" sz="2000" dirty="0" smtClean="0"/>
              <a:t>tax, </a:t>
            </a:r>
            <a:r>
              <a:rPr lang="en-US" sz="2000" dirty="0"/>
              <a:t>the </a:t>
            </a:r>
            <a:r>
              <a:rPr lang="en-US" sz="2000" dirty="0" smtClean="0"/>
              <a:t>moment </a:t>
            </a:r>
            <a:r>
              <a:rPr lang="en-US" sz="2000" dirty="0"/>
              <a:t>he participates in India in any game or </a:t>
            </a:r>
            <a:r>
              <a:rPr lang="en-US" sz="2000" dirty="0" smtClean="0"/>
              <a:t>sport. </a:t>
            </a:r>
            <a:endParaRPr lang="en-US" sz="2000" dirty="0"/>
          </a:p>
          <a:p>
            <a:pPr algn="just">
              <a:lnSpc>
                <a:spcPct val="110000"/>
              </a:lnSpc>
              <a:spcAft>
                <a:spcPts val="600"/>
              </a:spcAft>
              <a:buFont typeface="Wingdings" panose="05000000000000000000" pitchFamily="2" charset="2"/>
              <a:buChar char="§"/>
            </a:pPr>
            <a:r>
              <a:rPr lang="en-US" sz="2000" dirty="0"/>
              <a:t>Once the payment is made to non-resident sports association or institution or it becomes payable in relation to any game or sports played in India, there is accrual of income in India.</a:t>
            </a:r>
          </a:p>
          <a:p>
            <a:pPr algn="just">
              <a:lnSpc>
                <a:spcPct val="110000"/>
              </a:lnSpc>
              <a:spcAft>
                <a:spcPts val="600"/>
              </a:spcAft>
              <a:buFont typeface="Wingdings" panose="05000000000000000000" pitchFamily="2" charset="2"/>
              <a:buChar char="§"/>
            </a:pPr>
            <a:r>
              <a:rPr lang="en-US" sz="2000" dirty="0" smtClean="0"/>
              <a:t>Section 115BBA is </a:t>
            </a:r>
            <a:r>
              <a:rPr lang="en-US" sz="2000" dirty="0"/>
              <a:t>to be applied irrespective of place of making </a:t>
            </a:r>
            <a:r>
              <a:rPr lang="en-US" sz="2000" dirty="0" smtClean="0"/>
              <a:t>payment. </a:t>
            </a:r>
            <a:endParaRPr lang="en-US" sz="2000" dirty="0"/>
          </a:p>
          <a:p>
            <a:pPr algn="just">
              <a:lnSpc>
                <a:spcPct val="110000"/>
              </a:lnSpc>
              <a:spcAft>
                <a:spcPts val="600"/>
              </a:spcAft>
              <a:buFont typeface="Wingdings" panose="05000000000000000000" pitchFamily="2" charset="2"/>
              <a:buChar char="§"/>
            </a:pPr>
            <a:r>
              <a:rPr lang="en-US" sz="2000" dirty="0"/>
              <a:t>Payment received by any sports association or personalities for the matches not played in India is not taxable or liable for withholding tax. </a:t>
            </a:r>
          </a:p>
          <a:p>
            <a:pPr algn="just">
              <a:lnSpc>
                <a:spcPct val="110000"/>
              </a:lnSpc>
              <a:spcAft>
                <a:spcPts val="600"/>
              </a:spcAft>
              <a:buFont typeface="Wingdings" panose="05000000000000000000" pitchFamily="2" charset="2"/>
              <a:buChar char="§"/>
            </a:pPr>
            <a:r>
              <a:rPr lang="en-US" sz="2000" dirty="0"/>
              <a:t>Department’s contention that source of payment is from India irrespective of place of game is overruled.</a:t>
            </a: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10</a:t>
            </a:fld>
            <a:endParaRPr lang="en-US" dirty="0"/>
          </a:p>
        </p:txBody>
      </p:sp>
      <p:sp>
        <p:nvSpPr>
          <p:cNvPr id="6" name="Title 1"/>
          <p:cNvSpPr txBox="1">
            <a:spLocks/>
          </p:cNvSpPr>
          <p:nvPr/>
        </p:nvSpPr>
        <p:spPr bwMode="auto">
          <a:xfrm>
            <a:off x="395096" y="381000"/>
            <a:ext cx="8333345" cy="42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Relevant Case Laws – Section 115BBA and 194E</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Tree>
    <p:extLst>
      <p:ext uri="{BB962C8B-B14F-4D97-AF65-F5344CB8AC3E}">
        <p14:creationId xmlns:p14="http://schemas.microsoft.com/office/powerpoint/2010/main" val="2150261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066800"/>
            <a:ext cx="8229600" cy="5472112"/>
          </a:xfrm>
        </p:spPr>
        <p:txBody>
          <a:bodyPr>
            <a:normAutofit/>
          </a:bodyPr>
          <a:lstStyle/>
          <a:p>
            <a:pPr algn="just">
              <a:lnSpc>
                <a:spcPct val="90000"/>
              </a:lnSpc>
              <a:buFontTx/>
              <a:buNone/>
              <a:defRPr/>
            </a:pPr>
            <a:endParaRPr lang="en-US" sz="600" dirty="0" smtClean="0"/>
          </a:p>
          <a:p>
            <a:pPr marL="0" indent="0">
              <a:spcAft>
                <a:spcPts val="1800"/>
              </a:spcAft>
              <a:buNone/>
              <a:defRPr/>
            </a:pPr>
            <a:r>
              <a:rPr lang="en-US" sz="2000" b="1" i="1" dirty="0" smtClean="0">
                <a:cs typeface="Calibri" pitchFamily="34" charset="0"/>
              </a:rPr>
              <a:t>Indcom v. CIT (TDS) </a:t>
            </a:r>
            <a:r>
              <a:rPr lang="en-IN" sz="2000" b="1" i="1" dirty="0"/>
              <a:t>[2011] 11 taxmann.com 109 (Cal</a:t>
            </a:r>
            <a:r>
              <a:rPr lang="en-IN" sz="2000" b="1" i="1" dirty="0" smtClean="0"/>
              <a:t>.)</a:t>
            </a:r>
            <a:endParaRPr lang="en-US" sz="2000" b="1" i="1" dirty="0" smtClean="0">
              <a:cs typeface="Calibri" pitchFamily="34" charset="0"/>
            </a:endParaRPr>
          </a:p>
          <a:p>
            <a:pPr algn="just">
              <a:lnSpc>
                <a:spcPct val="150000"/>
              </a:lnSpc>
              <a:spcAft>
                <a:spcPts val="1800"/>
              </a:spcAft>
              <a:defRPr/>
            </a:pPr>
            <a:r>
              <a:rPr lang="en-US" sz="2000" dirty="0" smtClean="0"/>
              <a:t>Whether tax will be deductible on amounts paid to foreign teams for participation as prize money or administrative expenses, is deemed to accrue in India under section 115BBA ?</a:t>
            </a:r>
          </a:p>
          <a:p>
            <a:pPr algn="just">
              <a:lnSpc>
                <a:spcPct val="150000"/>
              </a:lnSpc>
              <a:spcAft>
                <a:spcPts val="1800"/>
              </a:spcAft>
              <a:defRPr/>
            </a:pPr>
            <a:r>
              <a:rPr lang="en-US" sz="2000" dirty="0" smtClean="0"/>
              <a:t>Whether the match referees and umpires will be considered as sportsmen?</a:t>
            </a:r>
            <a:endParaRPr lang="en-US" sz="2400" dirty="0">
              <a:cs typeface="Calibri" pitchFamily="34" charset="0"/>
            </a:endParaRPr>
          </a:p>
        </p:txBody>
      </p:sp>
      <p:sp>
        <p:nvSpPr>
          <p:cNvPr id="9" name="Title 1"/>
          <p:cNvSpPr txBox="1">
            <a:spLocks/>
          </p:cNvSpPr>
          <p:nvPr/>
        </p:nvSpPr>
        <p:spPr bwMode="auto">
          <a:xfrm>
            <a:off x="395096" y="381000"/>
            <a:ext cx="8333345" cy="42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Relevant Case Laws – Re Section 115BBA and 194E</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47108" name="AutoShape 2" descr="Image result for icc world cup 2015"/>
          <p:cNvSpPr>
            <a:spLocks noChangeAspect="1" noChangeArrowheads="1"/>
          </p:cNvSpPr>
          <p:nvPr/>
        </p:nvSpPr>
        <p:spPr bwMode="auto">
          <a:xfrm>
            <a:off x="635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11</a:t>
            </a:fld>
            <a:endParaRPr lang="en-US" dirty="0"/>
          </a:p>
        </p:txBody>
      </p:sp>
    </p:spTree>
    <p:extLst>
      <p:ext uri="{BB962C8B-B14F-4D97-AF65-F5344CB8AC3E}">
        <p14:creationId xmlns:p14="http://schemas.microsoft.com/office/powerpoint/2010/main" val="3556432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800" b="1" dirty="0"/>
              <a:t>Scope of the Article 17 of OECD Model Tax Convention</a:t>
            </a:r>
            <a:endParaRPr lang="en-US" sz="2800" dirty="0"/>
          </a:p>
        </p:txBody>
      </p:sp>
      <p:sp>
        <p:nvSpPr>
          <p:cNvPr id="7" name="Content Placeholder 6"/>
          <p:cNvSpPr>
            <a:spLocks noGrp="1"/>
          </p:cNvSpPr>
          <p:nvPr>
            <p:ph idx="1"/>
          </p:nvPr>
        </p:nvSpPr>
        <p:spPr/>
        <p:txBody>
          <a:bodyPr/>
          <a:lstStyle/>
          <a:p>
            <a:pPr lvl="1" algn="just">
              <a:buFont typeface="Wingdings" panose="05000000000000000000" pitchFamily="2" charset="2"/>
              <a:buChar char="§"/>
            </a:pPr>
            <a:r>
              <a:rPr lang="en-US" sz="2200" dirty="0"/>
              <a:t>Primary taxing rights is with the State of Source /State of performance </a:t>
            </a:r>
          </a:p>
          <a:p>
            <a:pPr lvl="1" algn="just">
              <a:buFont typeface="Wingdings" panose="05000000000000000000" pitchFamily="2" charset="2"/>
              <a:buChar char="§"/>
            </a:pPr>
            <a:endParaRPr lang="en-US" sz="2200" dirty="0"/>
          </a:p>
          <a:p>
            <a:pPr lvl="1" algn="just">
              <a:buFont typeface="Wingdings" panose="05000000000000000000" pitchFamily="2" charset="2"/>
              <a:buChar char="§"/>
            </a:pPr>
            <a:r>
              <a:rPr lang="en-US" sz="2200" dirty="0"/>
              <a:t>It overrides Article 7, 14 and 15. </a:t>
            </a:r>
          </a:p>
          <a:p>
            <a:pPr lvl="1" algn="just">
              <a:buFont typeface="Wingdings" panose="05000000000000000000" pitchFamily="2" charset="2"/>
              <a:buChar char="§"/>
            </a:pPr>
            <a:endParaRPr lang="en-US" sz="2200" dirty="0"/>
          </a:p>
          <a:p>
            <a:pPr lvl="1" algn="just">
              <a:buFont typeface="Wingdings" panose="05000000000000000000" pitchFamily="2" charset="2"/>
              <a:buChar char="§"/>
            </a:pPr>
            <a:r>
              <a:rPr lang="en-US" sz="2200" dirty="0"/>
              <a:t>It applies to entertainer, sportsperson or any other person</a:t>
            </a:r>
          </a:p>
          <a:p>
            <a:pPr algn="just">
              <a:buNone/>
            </a:pPr>
            <a:endParaRPr lang="en-US" dirty="0"/>
          </a:p>
          <a:p>
            <a:endParaRPr lang="en-US" dirty="0"/>
          </a:p>
        </p:txBody>
      </p:sp>
      <p:sp>
        <p:nvSpPr>
          <p:cNvPr id="5" name="Slide Number Placeholder 4"/>
          <p:cNvSpPr>
            <a:spLocks noGrp="1"/>
          </p:cNvSpPr>
          <p:nvPr>
            <p:ph type="sldNum" sz="quarter" idx="11"/>
          </p:nvPr>
        </p:nvSpPr>
        <p:spPr/>
        <p:txBody>
          <a:bodyPr/>
          <a:lstStyle/>
          <a:p>
            <a:pPr>
              <a:defRPr/>
            </a:pPr>
            <a:fld id="{332C5AED-F86A-4669-96A3-5421AE147AE5}" type="slidenum">
              <a:rPr lang="en-US" smtClean="0"/>
              <a:pPr>
                <a:defRPr/>
              </a:pPr>
              <a:t>12</a:t>
            </a:fld>
            <a:endParaRPr lang="en-US" dirty="0"/>
          </a:p>
        </p:txBody>
      </p:sp>
    </p:spTree>
    <p:extLst>
      <p:ext uri="{BB962C8B-B14F-4D97-AF65-F5344CB8AC3E}">
        <p14:creationId xmlns:p14="http://schemas.microsoft.com/office/powerpoint/2010/main" val="1247585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990600" y="1611313"/>
            <a:ext cx="2209800" cy="533400"/>
          </a:xfrm>
          <a:prstGeom prst="rect">
            <a:avLst/>
          </a:prstGeom>
          <a:solidFill>
            <a:schemeClr val="accent1"/>
          </a:solidFill>
          <a:ln w="9525" algn="ctr">
            <a:solidFill>
              <a:schemeClr val="tx1"/>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sz="1800" dirty="0">
                <a:solidFill>
                  <a:schemeClr val="bg1"/>
                </a:solidFill>
                <a:latin typeface="Arial" panose="020B0604020202020204" pitchFamily="34" charset="0"/>
              </a:rPr>
              <a:t>OECD Model</a:t>
            </a:r>
          </a:p>
        </p:txBody>
      </p:sp>
      <p:sp>
        <p:nvSpPr>
          <p:cNvPr id="25603" name="Rectangle 5"/>
          <p:cNvSpPr>
            <a:spLocks noChangeArrowheads="1"/>
          </p:cNvSpPr>
          <p:nvPr/>
        </p:nvSpPr>
        <p:spPr bwMode="auto">
          <a:xfrm>
            <a:off x="3505200" y="1595438"/>
            <a:ext cx="2209800" cy="533400"/>
          </a:xfrm>
          <a:prstGeom prst="rect">
            <a:avLst/>
          </a:prstGeom>
          <a:solidFill>
            <a:schemeClr val="accent1"/>
          </a:solidFill>
          <a:ln w="9525" algn="ctr">
            <a:solidFill>
              <a:schemeClr val="tx1"/>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sz="1800" dirty="0">
                <a:solidFill>
                  <a:schemeClr val="bg1"/>
                </a:solidFill>
                <a:latin typeface="Arial" panose="020B0604020202020204" pitchFamily="34" charset="0"/>
              </a:rPr>
              <a:t>US Model</a:t>
            </a:r>
          </a:p>
        </p:txBody>
      </p:sp>
      <p:sp>
        <p:nvSpPr>
          <p:cNvPr id="25604" name="Rectangle 6"/>
          <p:cNvSpPr>
            <a:spLocks noChangeArrowheads="1"/>
          </p:cNvSpPr>
          <p:nvPr/>
        </p:nvSpPr>
        <p:spPr bwMode="auto">
          <a:xfrm>
            <a:off x="5959474" y="1587500"/>
            <a:ext cx="2149475" cy="533400"/>
          </a:xfrm>
          <a:prstGeom prst="rect">
            <a:avLst/>
          </a:prstGeom>
          <a:solidFill>
            <a:schemeClr val="accent1"/>
          </a:solidFill>
          <a:ln w="9525" algn="ctr">
            <a:solidFill>
              <a:schemeClr val="tx1"/>
            </a:solidFill>
            <a:round/>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sz="1800" dirty="0">
                <a:solidFill>
                  <a:schemeClr val="bg1"/>
                </a:solidFill>
                <a:latin typeface="Arial" panose="020B0604020202020204" pitchFamily="34" charset="0"/>
              </a:rPr>
              <a:t>UN Model</a:t>
            </a:r>
          </a:p>
        </p:txBody>
      </p:sp>
      <p:sp>
        <p:nvSpPr>
          <p:cNvPr id="8" name="Rectangle 7"/>
          <p:cNvSpPr/>
          <p:nvPr/>
        </p:nvSpPr>
        <p:spPr bwMode="auto">
          <a:xfrm>
            <a:off x="990600" y="2144713"/>
            <a:ext cx="2209800" cy="13716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en-US" dirty="0">
              <a:latin typeface="Arial" charset="0"/>
            </a:endParaRPr>
          </a:p>
          <a:p>
            <a:pPr algn="just">
              <a:defRPr/>
            </a:pPr>
            <a:r>
              <a:rPr lang="en-US" dirty="0">
                <a:latin typeface="Calibri" panose="020F0502020204030204" pitchFamily="34" charset="0"/>
              </a:rPr>
              <a:t>Entertainers and Sportspersons</a:t>
            </a:r>
          </a:p>
        </p:txBody>
      </p:sp>
      <p:sp>
        <p:nvSpPr>
          <p:cNvPr id="9" name="Rectangle 8"/>
          <p:cNvSpPr/>
          <p:nvPr/>
        </p:nvSpPr>
        <p:spPr bwMode="auto">
          <a:xfrm>
            <a:off x="5959475" y="2057400"/>
            <a:ext cx="2149474" cy="1443038"/>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en-US" dirty="0">
              <a:latin typeface="Arial" charset="0"/>
            </a:endParaRPr>
          </a:p>
          <a:p>
            <a:pPr algn="just">
              <a:defRPr/>
            </a:pPr>
            <a:r>
              <a:rPr lang="en-US" dirty="0">
                <a:latin typeface="Calibri" panose="020F0502020204030204" pitchFamily="34" charset="0"/>
              </a:rPr>
              <a:t>Artistes and Sportspersons</a:t>
            </a:r>
          </a:p>
        </p:txBody>
      </p:sp>
      <p:sp>
        <p:nvSpPr>
          <p:cNvPr id="10" name="Rectangle 9"/>
          <p:cNvSpPr/>
          <p:nvPr/>
        </p:nvSpPr>
        <p:spPr bwMode="auto">
          <a:xfrm>
            <a:off x="3505200" y="2128838"/>
            <a:ext cx="2209800" cy="13716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a:defRPr/>
            </a:pPr>
            <a:endParaRPr lang="en-US" dirty="0">
              <a:latin typeface="Arial" charset="0"/>
            </a:endParaRPr>
          </a:p>
          <a:p>
            <a:pPr algn="just">
              <a:defRPr/>
            </a:pPr>
            <a:r>
              <a:rPr lang="en-US" dirty="0">
                <a:latin typeface="Calibri" panose="020F0502020204030204" pitchFamily="34" charset="0"/>
              </a:rPr>
              <a:t>Entertainers and </a:t>
            </a:r>
            <a:r>
              <a:rPr lang="en-US" dirty="0" smtClean="0">
                <a:latin typeface="Calibri" panose="020F0502020204030204" pitchFamily="34" charset="0"/>
              </a:rPr>
              <a:t>Sportsmen, if exceeds limit*</a:t>
            </a:r>
            <a:endParaRPr lang="en-US" dirty="0">
              <a:latin typeface="Calibri" panose="020F0502020204030204" pitchFamily="34" charset="0"/>
            </a:endParaRPr>
          </a:p>
        </p:txBody>
      </p:sp>
      <p:sp>
        <p:nvSpPr>
          <p:cNvPr id="25608" name="Title 1"/>
          <p:cNvSpPr txBox="1">
            <a:spLocks/>
          </p:cNvSpPr>
          <p:nvPr/>
        </p:nvSpPr>
        <p:spPr bwMode="auto">
          <a:xfrm>
            <a:off x="152400" y="1524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IN" sz="2800" b="1" dirty="0" smtClean="0"/>
              <a:t>Model Conventions - A Comparison</a:t>
            </a:r>
            <a:endParaRPr lang="en-IN" sz="2800" b="1"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13</a:t>
            </a:fld>
            <a:endParaRPr lang="en-US" dirty="0"/>
          </a:p>
        </p:txBody>
      </p:sp>
      <p:sp>
        <p:nvSpPr>
          <p:cNvPr id="5" name="Rectangle 4"/>
          <p:cNvSpPr/>
          <p:nvPr/>
        </p:nvSpPr>
        <p:spPr>
          <a:xfrm>
            <a:off x="1219200" y="5334000"/>
            <a:ext cx="6781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smtClean="0">
                <a:solidFill>
                  <a:schemeClr val="tx1"/>
                </a:solidFill>
              </a:rPr>
              <a:t>* </a:t>
            </a:r>
            <a:r>
              <a:rPr lang="en-US" i="1" dirty="0" smtClean="0">
                <a:solidFill>
                  <a:schemeClr val="tx1"/>
                </a:solidFill>
              </a:rPr>
              <a:t>Gross receipts including expenses reimbursed to him or borne on his behalf is or exceeds US$ 20,000 or its equivalent.</a:t>
            </a:r>
            <a:endParaRPr lang="en-US" i="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7650" name="Title 1"/>
          <p:cNvSpPr>
            <a:spLocks noGrp="1"/>
          </p:cNvSpPr>
          <p:nvPr>
            <p:ph type="title"/>
          </p:nvPr>
        </p:nvSpPr>
        <p:spPr>
          <a:xfrm>
            <a:off x="152400" y="0"/>
            <a:ext cx="5486400" cy="457200"/>
          </a:xfrm>
        </p:spPr>
        <p:txBody>
          <a:bodyPr/>
          <a:lstStyle/>
          <a:p>
            <a:pPr algn="l"/>
            <a:r>
              <a:rPr lang="en-IN" sz="2800" b="1" dirty="0" smtClean="0"/>
              <a:t>Model Conventions - A Comparison</a:t>
            </a:r>
          </a:p>
        </p:txBody>
      </p:sp>
      <p:sp>
        <p:nvSpPr>
          <p:cNvPr id="27651" name="Content Placeholder 2"/>
          <p:cNvSpPr>
            <a:spLocks noGrp="1"/>
          </p:cNvSpPr>
          <p:nvPr>
            <p:ph sz="half" idx="1"/>
          </p:nvPr>
        </p:nvSpPr>
        <p:spPr>
          <a:xfrm>
            <a:off x="152400" y="533400"/>
            <a:ext cx="2133600" cy="5822950"/>
          </a:xfrm>
          <a:ln>
            <a:solidFill>
              <a:schemeClr val="tx1"/>
            </a:solidFill>
            <a:miter lim="800000"/>
            <a:headEnd/>
            <a:tailEnd/>
          </a:ln>
        </p:spPr>
        <p:txBody>
          <a:bodyPr/>
          <a:lstStyle/>
          <a:p>
            <a:pPr marL="0" indent="0">
              <a:buFont typeface="Arial" panose="020B0604020202020204" pitchFamily="34" charset="0"/>
              <a:buNone/>
            </a:pPr>
            <a:r>
              <a:rPr lang="en-IN" sz="1800" b="1" u="sng" dirty="0" smtClean="0"/>
              <a:t>OECD Model - Article 17(1)</a:t>
            </a:r>
          </a:p>
          <a:p>
            <a:pPr marL="0" indent="0" algn="just">
              <a:buFont typeface="Arial" panose="020B0604020202020204" pitchFamily="34" charset="0"/>
              <a:buNone/>
            </a:pPr>
            <a:r>
              <a:rPr lang="en-IN" sz="1800" i="1" dirty="0" smtClean="0"/>
              <a:t>Notwithstanding the provisions of </a:t>
            </a:r>
            <a:r>
              <a:rPr lang="en-IN" sz="1800" b="1" i="1" dirty="0" smtClean="0"/>
              <a:t>Article 15</a:t>
            </a:r>
            <a:r>
              <a:rPr lang="en-IN" sz="1800" i="1" dirty="0" smtClean="0"/>
              <a:t>, income derived by a resident of a Contracting State as an entertainer, such as a theatre, motion picture, radio or television artiste, or a musician, or as a sportsperson, </a:t>
            </a:r>
            <a:r>
              <a:rPr lang="en-IN" sz="1800" b="1" i="1" dirty="0" smtClean="0"/>
              <a:t>from that resident’s personal activities </a:t>
            </a:r>
            <a:r>
              <a:rPr lang="en-IN" sz="1800" i="1" dirty="0" smtClean="0"/>
              <a:t>as such exercised in the other Contracting State, may be taxed in that other State.</a:t>
            </a:r>
          </a:p>
        </p:txBody>
      </p:sp>
      <p:sp>
        <p:nvSpPr>
          <p:cNvPr id="27652" name="Content Placeholder 3"/>
          <p:cNvSpPr>
            <a:spLocks noGrp="1"/>
          </p:cNvSpPr>
          <p:nvPr>
            <p:ph sz="half" idx="2"/>
          </p:nvPr>
        </p:nvSpPr>
        <p:spPr>
          <a:xfrm>
            <a:off x="6858000" y="533400"/>
            <a:ext cx="2133600" cy="5822950"/>
          </a:xfrm>
          <a:ln>
            <a:solidFill>
              <a:schemeClr val="tx1"/>
            </a:solidFill>
            <a:miter lim="800000"/>
            <a:headEnd/>
            <a:tailEnd/>
          </a:ln>
        </p:spPr>
        <p:txBody>
          <a:bodyPr/>
          <a:lstStyle/>
          <a:p>
            <a:pPr marL="0" indent="0" algn="just">
              <a:buFont typeface="Arial" panose="020B0604020202020204" pitchFamily="34" charset="0"/>
              <a:buNone/>
            </a:pPr>
            <a:r>
              <a:rPr lang="en-IN" sz="1800" b="1" u="sng" dirty="0" smtClean="0"/>
              <a:t>UN Model – </a:t>
            </a:r>
          </a:p>
          <a:p>
            <a:pPr marL="0" indent="0" algn="just">
              <a:buFont typeface="Arial" panose="020B0604020202020204" pitchFamily="34" charset="0"/>
              <a:buNone/>
            </a:pPr>
            <a:r>
              <a:rPr lang="en-IN" sz="1800" b="1" u="sng" dirty="0" smtClean="0"/>
              <a:t>Article 17(1)</a:t>
            </a:r>
          </a:p>
          <a:p>
            <a:pPr marL="0" indent="0" algn="just">
              <a:buFont typeface="Arial" panose="020B0604020202020204" pitchFamily="34" charset="0"/>
              <a:buNone/>
            </a:pPr>
            <a:r>
              <a:rPr lang="en-IN" sz="1800" i="1" dirty="0" smtClean="0"/>
              <a:t>Notwithstanding the provisions of </a:t>
            </a:r>
            <a:r>
              <a:rPr lang="en-IN" sz="1800" b="1" i="1" dirty="0" smtClean="0"/>
              <a:t>Articles 14 and 15</a:t>
            </a:r>
            <a:r>
              <a:rPr lang="en-IN" sz="1800" i="1" dirty="0" smtClean="0"/>
              <a:t>, income derived by a resident of a Contracting State as an entertainer, such as a theatre, motion picture, radio or television artiste, or a musician, or as a sportsperson, </a:t>
            </a:r>
            <a:r>
              <a:rPr lang="en-IN" sz="1800" b="1" i="1" dirty="0" smtClean="0"/>
              <a:t>from his personal activities</a:t>
            </a:r>
            <a:r>
              <a:rPr lang="en-IN" sz="1800" i="1" dirty="0" smtClean="0"/>
              <a:t> as such exercised in the other Contracting State, may be taxed in that other State.</a:t>
            </a:r>
          </a:p>
        </p:txBody>
      </p:sp>
      <p:sp>
        <p:nvSpPr>
          <p:cNvPr id="27653" name="Content Placeholder 3"/>
          <p:cNvSpPr txBox="1">
            <a:spLocks/>
          </p:cNvSpPr>
          <p:nvPr/>
        </p:nvSpPr>
        <p:spPr bwMode="auto">
          <a:xfrm>
            <a:off x="2514600" y="533400"/>
            <a:ext cx="4267200" cy="58229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Font typeface="Arial" panose="020B0604020202020204" pitchFamily="34" charset="0"/>
              <a:buNone/>
            </a:pPr>
            <a:r>
              <a:rPr lang="en-IN" sz="1800" b="1" u="sng" dirty="0"/>
              <a:t>US Model – Article 16(1</a:t>
            </a:r>
            <a:r>
              <a:rPr lang="en-IN" sz="1800" b="1" u="sng" dirty="0" smtClean="0"/>
              <a:t>)</a:t>
            </a:r>
          </a:p>
          <a:p>
            <a:pPr algn="just">
              <a:buFont typeface="Arial" panose="020B0604020202020204" pitchFamily="34" charset="0"/>
              <a:buNone/>
            </a:pPr>
            <a:endParaRPr lang="en-IN" sz="1800" b="1" dirty="0"/>
          </a:p>
          <a:p>
            <a:pPr algn="just">
              <a:buFont typeface="Arial" panose="020B0604020202020204" pitchFamily="34" charset="0"/>
              <a:buNone/>
            </a:pPr>
            <a:r>
              <a:rPr lang="en-IN" sz="1800" i="1" dirty="0"/>
              <a:t>Income derived by a resident of a Contracting State as an entertainer, such as a theatre, motion picture, radio, or television artiste, or a musician, or as a sportsman, </a:t>
            </a:r>
            <a:r>
              <a:rPr lang="en-IN" sz="1800" b="1" i="1" dirty="0"/>
              <a:t>from his personal activities </a:t>
            </a:r>
            <a:r>
              <a:rPr lang="en-IN" sz="1800" i="1" dirty="0"/>
              <a:t>as such exercised in the other Contracting State, which income would be exempt from tax in that other Contracting State under the provisions of </a:t>
            </a:r>
            <a:r>
              <a:rPr lang="en-IN" sz="1800" b="1" i="1" dirty="0"/>
              <a:t>Articles 7 (Business Profits) and 14 (Income from Employment) </a:t>
            </a:r>
            <a:r>
              <a:rPr lang="en-IN" sz="1800" i="1" dirty="0"/>
              <a:t>may be taxed in that other State, </a:t>
            </a:r>
            <a:r>
              <a:rPr lang="en-IN" sz="1800" b="1" i="1" dirty="0"/>
              <a:t>except where the amount of the gross receipts derived by such entertainer or sportsman, including expenses reimbursed to him or borne on his behalf, from such activities does not exceed twenty thousand United States dollars ($20,000) or its equivalent in </a:t>
            </a:r>
            <a:r>
              <a:rPr lang="en-IN" sz="1800" b="1" i="1" dirty="0" smtClean="0"/>
              <a:t>…… </a:t>
            </a:r>
            <a:r>
              <a:rPr lang="en-IN" sz="1800" b="1" i="1" dirty="0"/>
              <a:t>for the taxable year of the payment</a:t>
            </a:r>
            <a:r>
              <a:rPr lang="en-IN" sz="1800" b="1" dirty="0"/>
              <a:t>. </a:t>
            </a:r>
          </a:p>
        </p:txBody>
      </p:sp>
      <p:sp>
        <p:nvSpPr>
          <p:cNvPr id="2" name="Slide Number Placeholder 1"/>
          <p:cNvSpPr>
            <a:spLocks noGrp="1"/>
          </p:cNvSpPr>
          <p:nvPr>
            <p:ph type="sldNum" sz="quarter" idx="12"/>
          </p:nvPr>
        </p:nvSpPr>
        <p:spPr/>
        <p:txBody>
          <a:bodyPr/>
          <a:lstStyle/>
          <a:p>
            <a:pPr>
              <a:defRPr/>
            </a:pPr>
            <a:fld id="{332C5AED-F86A-4669-96A3-5421AE147AE5}"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334962"/>
          </a:xfrm>
        </p:spPr>
        <p:txBody>
          <a:bodyPr/>
          <a:lstStyle/>
          <a:p>
            <a:pPr algn="l"/>
            <a:r>
              <a:rPr lang="en-US" sz="2800" b="1" dirty="0"/>
              <a:t>Scope of Article 17(1)</a:t>
            </a:r>
            <a:endParaRPr lang="en-US" sz="2800" dirty="0"/>
          </a:p>
        </p:txBody>
      </p:sp>
      <p:sp>
        <p:nvSpPr>
          <p:cNvPr id="7" name="Content Placeholder 6"/>
          <p:cNvSpPr>
            <a:spLocks noGrp="1"/>
          </p:cNvSpPr>
          <p:nvPr>
            <p:ph idx="1"/>
          </p:nvPr>
        </p:nvSpPr>
        <p:spPr>
          <a:xfrm>
            <a:off x="457200" y="609600"/>
            <a:ext cx="8229600" cy="5943600"/>
          </a:xfrm>
        </p:spPr>
        <p:txBody>
          <a:bodyPr/>
          <a:lstStyle/>
          <a:p>
            <a:pPr algn="just">
              <a:spcAft>
                <a:spcPts val="400"/>
              </a:spcAft>
              <a:buFont typeface="+mj-lt"/>
              <a:buAutoNum type="alphaLcPeriod"/>
            </a:pPr>
            <a:r>
              <a:rPr lang="en-US" sz="1800" dirty="0"/>
              <a:t>Applies to Individual resident of one of the contracting state.</a:t>
            </a:r>
          </a:p>
          <a:p>
            <a:pPr algn="just">
              <a:spcAft>
                <a:spcPts val="400"/>
              </a:spcAft>
              <a:buFont typeface="+mj-lt"/>
              <a:buAutoNum type="alphaLcPeriod"/>
            </a:pPr>
            <a:r>
              <a:rPr lang="en-US" sz="1800" dirty="0"/>
              <a:t>Individual is either an entertainer or a sportsperson.</a:t>
            </a:r>
          </a:p>
          <a:p>
            <a:pPr algn="just">
              <a:spcAft>
                <a:spcPts val="400"/>
              </a:spcAft>
              <a:buFont typeface="+mj-lt"/>
              <a:buAutoNum type="alphaLcPeriod"/>
            </a:pPr>
            <a:r>
              <a:rPr lang="en-US" sz="1800" dirty="0"/>
              <a:t>He derives income from personal activities. </a:t>
            </a:r>
          </a:p>
          <a:p>
            <a:pPr algn="just">
              <a:spcAft>
                <a:spcPts val="400"/>
              </a:spcAft>
              <a:buFont typeface="+mj-lt"/>
              <a:buAutoNum type="alphaLcPeriod"/>
            </a:pPr>
            <a:r>
              <a:rPr lang="en-US" sz="1800" dirty="0"/>
              <a:t>Word </a:t>
            </a:r>
            <a:r>
              <a:rPr lang="en-US" sz="1800" b="1" dirty="0"/>
              <a:t>“personal activities” suggests “public appearance” </a:t>
            </a:r>
            <a:r>
              <a:rPr lang="en-US" sz="1800" dirty="0"/>
              <a:t>is necessary.</a:t>
            </a:r>
          </a:p>
          <a:p>
            <a:pPr algn="just">
              <a:spcAft>
                <a:spcPts val="400"/>
              </a:spcAft>
              <a:buFont typeface="+mj-lt"/>
              <a:buAutoNum type="alphaLcPeriod"/>
            </a:pPr>
            <a:r>
              <a:rPr lang="en-US" sz="1800" dirty="0"/>
              <a:t>Personal activities /performance are exercised in the source State i.e. country of performance.</a:t>
            </a:r>
          </a:p>
          <a:p>
            <a:pPr algn="just">
              <a:spcAft>
                <a:spcPts val="400"/>
              </a:spcAft>
              <a:buFont typeface="+mj-lt"/>
              <a:buAutoNum type="alphaLcPeriod"/>
            </a:pPr>
            <a:r>
              <a:rPr lang="en-US" sz="1800" dirty="0"/>
              <a:t>Performance should be </a:t>
            </a:r>
            <a:r>
              <a:rPr lang="en-US" sz="1800" b="1" dirty="0"/>
              <a:t>in public</a:t>
            </a:r>
            <a:r>
              <a:rPr lang="en-US" sz="1800" dirty="0"/>
              <a:t> or </a:t>
            </a:r>
            <a:r>
              <a:rPr lang="en-US" sz="1800" b="1" dirty="0"/>
              <a:t>recorded</a:t>
            </a:r>
            <a:r>
              <a:rPr lang="en-US" sz="1800" dirty="0"/>
              <a:t> and later produced for an audience.</a:t>
            </a:r>
          </a:p>
          <a:p>
            <a:pPr algn="just">
              <a:spcAft>
                <a:spcPts val="400"/>
              </a:spcAft>
              <a:buFont typeface="+mj-lt"/>
              <a:buAutoNum type="alphaLcPeriod"/>
            </a:pPr>
            <a:r>
              <a:rPr lang="en-US" sz="1800" dirty="0"/>
              <a:t>Performance must be artistic and entertaining.</a:t>
            </a:r>
          </a:p>
          <a:p>
            <a:pPr algn="just">
              <a:spcAft>
                <a:spcPts val="400"/>
              </a:spcAft>
              <a:buFont typeface="+mj-lt"/>
              <a:buAutoNum type="alphaLcPeriod"/>
            </a:pPr>
            <a:r>
              <a:rPr lang="en-US" sz="1800" dirty="0"/>
              <a:t>Entertainer or sportsperson must be </a:t>
            </a:r>
            <a:r>
              <a:rPr lang="en-US" sz="1800" b="1" dirty="0"/>
              <a:t>present in the state of source</a:t>
            </a:r>
            <a:r>
              <a:rPr lang="en-US" sz="1800" dirty="0"/>
              <a:t> during the performance.</a:t>
            </a:r>
          </a:p>
          <a:p>
            <a:pPr algn="just">
              <a:spcAft>
                <a:spcPts val="400"/>
              </a:spcAft>
              <a:buFont typeface="+mj-lt"/>
              <a:buAutoNum type="alphaLcPeriod"/>
            </a:pPr>
            <a:r>
              <a:rPr lang="en-US" sz="1800" dirty="0"/>
              <a:t>It is </a:t>
            </a:r>
            <a:r>
              <a:rPr lang="en-US" sz="1800" b="1" dirty="0"/>
              <a:t>not necessary</a:t>
            </a:r>
            <a:r>
              <a:rPr lang="en-US" sz="1800" dirty="0"/>
              <a:t> to remain present in the Source State </a:t>
            </a:r>
            <a:r>
              <a:rPr lang="en-US" sz="1800" b="1" dirty="0"/>
              <a:t>for any minimum period.</a:t>
            </a:r>
          </a:p>
          <a:p>
            <a:pPr algn="just">
              <a:spcAft>
                <a:spcPts val="400"/>
              </a:spcAft>
              <a:buFont typeface="+mj-lt"/>
              <a:buAutoNum type="alphaLcPeriod"/>
            </a:pPr>
            <a:r>
              <a:rPr lang="en-US" sz="1800" dirty="0"/>
              <a:t>Person performing even for a </a:t>
            </a:r>
            <a:r>
              <a:rPr lang="en-US" sz="1800" b="1" dirty="0"/>
              <a:t>single event is covered.</a:t>
            </a:r>
          </a:p>
          <a:p>
            <a:pPr algn="just">
              <a:spcAft>
                <a:spcPts val="400"/>
              </a:spcAft>
              <a:buFont typeface="+mj-lt"/>
              <a:buAutoNum type="alphaLcPeriod"/>
            </a:pPr>
            <a:r>
              <a:rPr lang="en-US" sz="1800" dirty="0"/>
              <a:t>Person involved in a political, social, religious or charitable nature is covered, if the entertaining character is present.</a:t>
            </a:r>
          </a:p>
          <a:p>
            <a:pPr algn="just">
              <a:spcAft>
                <a:spcPts val="400"/>
              </a:spcAft>
              <a:buFont typeface="+mj-lt"/>
              <a:buAutoNum type="alphaLcPeriod"/>
            </a:pPr>
            <a:r>
              <a:rPr lang="en-US" sz="1800" dirty="0"/>
              <a:t>It covers both </a:t>
            </a:r>
            <a:r>
              <a:rPr lang="en-US" sz="1800" b="1" dirty="0"/>
              <a:t>professional activities and occasional activities.</a:t>
            </a:r>
          </a:p>
          <a:p>
            <a:pPr algn="just">
              <a:spcAft>
                <a:spcPts val="400"/>
              </a:spcAft>
              <a:buFont typeface="+mj-lt"/>
              <a:buAutoNum type="alphaLcPeriod"/>
            </a:pPr>
            <a:r>
              <a:rPr lang="en-US" sz="1800" dirty="0"/>
              <a:t>Source State gets right to tax income earned in that state</a:t>
            </a:r>
            <a:r>
              <a:rPr lang="en-US" sz="1800" dirty="0" smtClean="0"/>
              <a:t>.</a:t>
            </a:r>
            <a:endParaRPr lang="en-US" sz="1800" dirty="0"/>
          </a:p>
        </p:txBody>
      </p:sp>
      <p:sp>
        <p:nvSpPr>
          <p:cNvPr id="5" name="Slide Number Placeholder 4"/>
          <p:cNvSpPr>
            <a:spLocks noGrp="1"/>
          </p:cNvSpPr>
          <p:nvPr>
            <p:ph type="sldNum" sz="quarter" idx="11"/>
          </p:nvPr>
        </p:nvSpPr>
        <p:spPr/>
        <p:txBody>
          <a:bodyPr/>
          <a:lstStyle/>
          <a:p>
            <a:pPr>
              <a:defRPr/>
            </a:pPr>
            <a:fld id="{332C5AED-F86A-4669-96A3-5421AE147AE5}" type="slidenum">
              <a:rPr lang="en-US" smtClean="0"/>
              <a:pPr>
                <a:defRPr/>
              </a:pPr>
              <a:t>15</a:t>
            </a:fld>
            <a:endParaRPr lang="en-US" dirty="0"/>
          </a:p>
        </p:txBody>
      </p:sp>
    </p:spTree>
    <p:extLst>
      <p:ext uri="{BB962C8B-B14F-4D97-AF65-F5344CB8AC3E}">
        <p14:creationId xmlns:p14="http://schemas.microsoft.com/office/powerpoint/2010/main" val="799577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76201"/>
            <a:ext cx="8229600" cy="501650"/>
          </a:xfrm>
        </p:spPr>
        <p:txBody>
          <a:bodyPr/>
          <a:lstStyle/>
          <a:p>
            <a:pPr algn="l"/>
            <a:r>
              <a:rPr lang="en-IN" sz="2800" b="1" dirty="0" smtClean="0"/>
              <a:t>Meaning of ‘Entertainer’</a:t>
            </a:r>
          </a:p>
        </p:txBody>
      </p:sp>
      <p:sp>
        <p:nvSpPr>
          <p:cNvPr id="3" name="Content Placeholder 2"/>
          <p:cNvSpPr>
            <a:spLocks noGrp="1"/>
          </p:cNvSpPr>
          <p:nvPr>
            <p:ph idx="1"/>
          </p:nvPr>
        </p:nvSpPr>
        <p:spPr>
          <a:xfrm>
            <a:off x="457200" y="609600"/>
            <a:ext cx="8382000" cy="5715000"/>
          </a:xfrm>
        </p:spPr>
        <p:txBody>
          <a:bodyPr/>
          <a:lstStyle/>
          <a:p>
            <a:pPr algn="just">
              <a:spcAft>
                <a:spcPts val="1200"/>
              </a:spcAft>
              <a:buFont typeface="+mj-lt"/>
              <a:buAutoNum type="alphaLcPeriod"/>
              <a:defRPr/>
            </a:pPr>
            <a:r>
              <a:rPr lang="en-US" sz="2000" dirty="0" smtClean="0"/>
              <a:t>No precise definition in Model convention or in treaty</a:t>
            </a:r>
          </a:p>
          <a:p>
            <a:pPr algn="just">
              <a:spcAft>
                <a:spcPts val="1200"/>
              </a:spcAft>
              <a:buFont typeface="+mj-lt"/>
              <a:buAutoNum type="alphaLcPeriod"/>
              <a:defRPr/>
            </a:pPr>
            <a:r>
              <a:rPr lang="en-US" sz="2000" b="1" dirty="0" smtClean="0"/>
              <a:t>Dictionary meaning of “Entertainer</a:t>
            </a:r>
            <a:r>
              <a:rPr lang="en-US" sz="2000" dirty="0" smtClean="0"/>
              <a:t>”</a:t>
            </a:r>
          </a:p>
          <a:p>
            <a:pPr marL="857250" lvl="1" indent="-400050" algn="just">
              <a:spcAft>
                <a:spcPts val="1200"/>
              </a:spcAft>
              <a:buFont typeface="+mj-lt"/>
              <a:buAutoNum type="romanLcPeriod"/>
              <a:defRPr/>
            </a:pPr>
            <a:r>
              <a:rPr lang="en-US" sz="2000" dirty="0" smtClean="0"/>
              <a:t>“A person whose job is amusing or interesting people, for example, by singing, telling jokes or dancing” - </a:t>
            </a:r>
            <a:r>
              <a:rPr lang="en-US" sz="2000" i="1" dirty="0" smtClean="0"/>
              <a:t>Oxford Advanced Learner’s Dictionary</a:t>
            </a:r>
            <a:r>
              <a:rPr lang="en-US" sz="2000" dirty="0" smtClean="0"/>
              <a:t> </a:t>
            </a:r>
          </a:p>
          <a:p>
            <a:pPr marL="800100" lvl="1" indent="-342900" algn="just">
              <a:spcAft>
                <a:spcPts val="1200"/>
              </a:spcAft>
              <a:buFont typeface="+mj-lt"/>
              <a:buAutoNum type="romanLcPeriod"/>
              <a:defRPr/>
            </a:pPr>
            <a:r>
              <a:rPr lang="en-US" sz="2000" dirty="0" smtClean="0"/>
              <a:t>“A person, such as a singer, dancer, or comedian, whose job is to entertain others” - </a:t>
            </a:r>
            <a:r>
              <a:rPr lang="en-US" sz="2000" i="1" dirty="0" smtClean="0"/>
              <a:t>Oxford Dictionary of English</a:t>
            </a:r>
            <a:r>
              <a:rPr lang="en-US" sz="2000" dirty="0" smtClean="0"/>
              <a:t> </a:t>
            </a:r>
          </a:p>
          <a:p>
            <a:pPr marL="800100" lvl="1" indent="-342900" algn="just">
              <a:spcAft>
                <a:spcPts val="1200"/>
              </a:spcAft>
              <a:buFont typeface="+mj-lt"/>
              <a:buAutoNum type="romanLcPeriod"/>
              <a:defRPr/>
            </a:pPr>
            <a:r>
              <a:rPr lang="en-US" sz="2000" dirty="0" smtClean="0"/>
              <a:t>“A person who entertains; a professional provider of amusement or entertainment” - </a:t>
            </a:r>
            <a:r>
              <a:rPr lang="en-US" sz="2000" i="1" dirty="0" smtClean="0"/>
              <a:t>Shorter Oxford Dictionary</a:t>
            </a:r>
            <a:r>
              <a:rPr lang="en-US" sz="2000" dirty="0" smtClean="0"/>
              <a:t> </a:t>
            </a:r>
          </a:p>
          <a:p>
            <a:pPr marL="514350" indent="-514350" algn="just">
              <a:spcAft>
                <a:spcPts val="1200"/>
              </a:spcAft>
              <a:buFont typeface="+mj-lt"/>
              <a:buAutoNum type="alphaLcPeriod"/>
              <a:defRPr/>
            </a:pPr>
            <a:r>
              <a:rPr lang="en-IN" sz="2000" dirty="0" smtClean="0"/>
              <a:t>Term </a:t>
            </a:r>
            <a:r>
              <a:rPr lang="en-IN" sz="2000" b="1" dirty="0" smtClean="0"/>
              <a:t>‘Entertainer’ includes</a:t>
            </a:r>
            <a:r>
              <a:rPr lang="en-IN" sz="2000" dirty="0" smtClean="0"/>
              <a:t> </a:t>
            </a:r>
            <a:r>
              <a:rPr lang="en-IN" sz="2000" dirty="0"/>
              <a:t>the </a:t>
            </a:r>
            <a:r>
              <a:rPr lang="en-IN" sz="2000" dirty="0" smtClean="0"/>
              <a:t>stage performer</a:t>
            </a:r>
            <a:r>
              <a:rPr lang="en-IN" sz="2000" dirty="0"/>
              <a:t>, film actor or actor </a:t>
            </a:r>
            <a:r>
              <a:rPr lang="en-IN" sz="2000" b="1" dirty="0"/>
              <a:t>(including for instance a former sportsperson</a:t>
            </a:r>
            <a:r>
              <a:rPr lang="en-IN" sz="2000" dirty="0"/>
              <a:t>) in </a:t>
            </a:r>
            <a:r>
              <a:rPr lang="en-IN" sz="2000" dirty="0" smtClean="0"/>
              <a:t>a television commercial.</a:t>
            </a:r>
          </a:p>
          <a:p>
            <a:pPr marL="514350" indent="-514350" algn="just">
              <a:spcAft>
                <a:spcPts val="1200"/>
              </a:spcAft>
              <a:buFont typeface="+mj-lt"/>
              <a:buAutoNum type="alphaLcPeriod"/>
              <a:defRPr/>
            </a:pPr>
            <a:r>
              <a:rPr lang="en-IN" sz="2000" dirty="0" smtClean="0"/>
              <a:t>Entertainer or sportsperson includes </a:t>
            </a:r>
            <a:r>
              <a:rPr lang="en-IN" sz="2000" b="1" dirty="0" smtClean="0"/>
              <a:t>anyone who acts as such even for a single event.</a:t>
            </a:r>
          </a:p>
          <a:p>
            <a:pPr marL="514350" indent="-514350" algn="just">
              <a:buFont typeface="+mj-lt"/>
              <a:buAutoNum type="alphaLcPeriod"/>
              <a:defRPr/>
            </a:pPr>
            <a:endParaRPr lang="en-IN" sz="2000"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76201"/>
            <a:ext cx="8229600" cy="501650"/>
          </a:xfrm>
        </p:spPr>
        <p:txBody>
          <a:bodyPr/>
          <a:lstStyle/>
          <a:p>
            <a:pPr algn="l"/>
            <a:r>
              <a:rPr lang="en-IN" sz="2800" b="1" dirty="0" smtClean="0"/>
              <a:t>Meaning of </a:t>
            </a:r>
            <a:r>
              <a:rPr lang="en-US" sz="2800" b="1" dirty="0"/>
              <a:t>“artiste” and “artist”</a:t>
            </a:r>
            <a:endParaRPr lang="en-IN" sz="2800" b="1" dirty="0" smtClean="0"/>
          </a:p>
        </p:txBody>
      </p:sp>
      <p:sp>
        <p:nvSpPr>
          <p:cNvPr id="3" name="Content Placeholder 2"/>
          <p:cNvSpPr>
            <a:spLocks noGrp="1"/>
          </p:cNvSpPr>
          <p:nvPr>
            <p:ph idx="1"/>
          </p:nvPr>
        </p:nvSpPr>
        <p:spPr>
          <a:xfrm>
            <a:off x="457200" y="457199"/>
            <a:ext cx="8382000" cy="6264275"/>
          </a:xfrm>
        </p:spPr>
        <p:txBody>
          <a:bodyPr/>
          <a:lstStyle/>
          <a:p>
            <a:pPr algn="just">
              <a:buFont typeface="+mj-lt"/>
              <a:buAutoNum type="alphaLcPeriod"/>
            </a:pPr>
            <a:r>
              <a:rPr lang="en-US" sz="1800" b="1" dirty="0"/>
              <a:t>No precise definition in Model convention or in treaty</a:t>
            </a:r>
          </a:p>
          <a:p>
            <a:pPr algn="just">
              <a:buFont typeface="+mj-lt"/>
              <a:buAutoNum type="alphaLcPeriod" startAt="2"/>
            </a:pPr>
            <a:r>
              <a:rPr lang="en-US" sz="1800" b="1" dirty="0"/>
              <a:t>Dictionary meaning of “Artiste” is</a:t>
            </a:r>
          </a:p>
          <a:p>
            <a:pPr marL="857250" lvl="1" indent="-400050" algn="just">
              <a:buFont typeface="+mj-lt"/>
              <a:buAutoNum type="romanLcPeriod"/>
            </a:pPr>
            <a:r>
              <a:rPr lang="en-US" sz="1900" dirty="0"/>
              <a:t>“An artist, especially an actor, singer, dancer, or other public performer” Random House Webster’s Dictionary </a:t>
            </a:r>
          </a:p>
          <a:p>
            <a:pPr marL="857250" lvl="1" indent="-400050" algn="just">
              <a:buFont typeface="+mj-lt"/>
              <a:buAutoNum type="romanLcPeriod"/>
            </a:pPr>
            <a:r>
              <a:rPr lang="en-US" sz="1900" dirty="0"/>
              <a:t>“A public performer who appeals to the aesthetic faculties, as a professional singer, dancer, etc. also one who makes a ‘fine art’ of his employment, as an artistic cook, hair dresser, etc.  Oxford English Dictionary</a:t>
            </a:r>
          </a:p>
          <a:p>
            <a:pPr marL="857250" lvl="1" indent="-400050" algn="just">
              <a:buFont typeface="+mj-lt"/>
              <a:buAutoNum type="romanLcPeriod"/>
            </a:pPr>
            <a:r>
              <a:rPr lang="en-US" sz="1900" dirty="0"/>
              <a:t>“A professional entertainer such as singer, a dancer or an actor” Oxford Advanced Learner’s Dictionary</a:t>
            </a:r>
          </a:p>
          <a:p>
            <a:pPr algn="just">
              <a:buFont typeface="+mj-lt"/>
              <a:buAutoNum type="alphaLcPeriod" startAt="3"/>
            </a:pPr>
            <a:r>
              <a:rPr lang="en-US" sz="1900" b="1" dirty="0" smtClean="0"/>
              <a:t>Difference </a:t>
            </a:r>
            <a:r>
              <a:rPr lang="en-US" sz="1900" b="1" dirty="0"/>
              <a:t>between the word “artiste” and “artist”</a:t>
            </a:r>
          </a:p>
          <a:p>
            <a:pPr marL="857250" lvl="1" indent="-400050" algn="just">
              <a:buFont typeface="+mj-lt"/>
              <a:buAutoNum type="romanLcPeriod"/>
            </a:pPr>
            <a:r>
              <a:rPr lang="en-US" sz="1900" dirty="0"/>
              <a:t>“Artist” has a broader meaning compared to “artiste” </a:t>
            </a:r>
          </a:p>
          <a:p>
            <a:pPr marL="857250" lvl="1" indent="-400050" algn="just">
              <a:buFont typeface="+mj-lt"/>
              <a:buAutoNum type="romanLcPeriod"/>
            </a:pPr>
            <a:r>
              <a:rPr lang="en-US" sz="1900" dirty="0"/>
              <a:t>Artist includes those who create work of art, such as painter, sculptors etc.</a:t>
            </a:r>
          </a:p>
          <a:p>
            <a:pPr marL="857250" lvl="1" indent="-400050" algn="just">
              <a:buFont typeface="+mj-lt"/>
              <a:buAutoNum type="romanLcPeriod"/>
            </a:pPr>
            <a:r>
              <a:rPr lang="en-US" sz="1900" dirty="0"/>
              <a:t>Artist is a person whose creative work shows sensitivity and imagination</a:t>
            </a:r>
          </a:p>
          <a:p>
            <a:pPr marL="857250" lvl="1" indent="-400050" algn="just">
              <a:buFont typeface="+mj-lt"/>
              <a:buAutoNum type="romanLcPeriod"/>
            </a:pPr>
            <a:r>
              <a:rPr lang="en-US" sz="1900" dirty="0"/>
              <a:t>Artiste is restricted to performing arts.</a:t>
            </a:r>
          </a:p>
          <a:p>
            <a:pPr marL="857250" lvl="1" indent="-400050" algn="just">
              <a:buFont typeface="+mj-lt"/>
              <a:buAutoNum type="romanLcPeriod"/>
            </a:pPr>
            <a:r>
              <a:rPr lang="en-US" sz="1900" dirty="0"/>
              <a:t>Artiste is a person who is a public performer or skilled performer. </a:t>
            </a:r>
          </a:p>
          <a:p>
            <a:pPr marL="857250" lvl="1" indent="-400050" algn="just">
              <a:buFont typeface="+mj-lt"/>
              <a:buAutoNum type="romanLcPeriod"/>
            </a:pPr>
            <a:r>
              <a:rPr lang="en-US" sz="1900" dirty="0"/>
              <a:t>Artiste is the one who has an entertaining character</a:t>
            </a:r>
          </a:p>
          <a:p>
            <a:pPr marL="857250" lvl="1" indent="-400050" algn="just">
              <a:buFont typeface="+mj-lt"/>
              <a:buAutoNum type="romanLcPeriod"/>
            </a:pPr>
            <a:r>
              <a:rPr lang="en-US" sz="1900" dirty="0"/>
              <a:t>The word “entertainer” seems to cover the lighter versions of the performing </a:t>
            </a:r>
            <a:r>
              <a:rPr lang="en-US" sz="1900" dirty="0" smtClean="0"/>
              <a:t>arts.</a:t>
            </a:r>
            <a:endParaRPr lang="en-US" sz="1900"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17</a:t>
            </a:fld>
            <a:endParaRPr lang="en-US" dirty="0"/>
          </a:p>
        </p:txBody>
      </p:sp>
    </p:spTree>
    <p:extLst>
      <p:ext uri="{BB962C8B-B14F-4D97-AF65-F5344CB8AC3E}">
        <p14:creationId xmlns:p14="http://schemas.microsoft.com/office/powerpoint/2010/main" val="1244248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44562"/>
            <a:ext cx="8229600" cy="5181601"/>
          </a:xfrm>
        </p:spPr>
        <p:txBody>
          <a:bodyPr/>
          <a:lstStyle/>
          <a:p>
            <a:pPr marL="457200" indent="-457200" algn="just">
              <a:lnSpc>
                <a:spcPct val="125000"/>
              </a:lnSpc>
              <a:spcAft>
                <a:spcPts val="1200"/>
              </a:spcAft>
              <a:buFont typeface="+mj-lt"/>
              <a:buAutoNum type="alphaLcPeriod"/>
            </a:pPr>
            <a:r>
              <a:rPr lang="en-US" sz="2000" b="1" dirty="0">
                <a:latin typeface="Calibri" panose="020F0502020204030204" pitchFamily="34" charset="0"/>
              </a:rPr>
              <a:t>[2011] 11 taxmann.com 121 (Mum).</a:t>
            </a:r>
          </a:p>
          <a:p>
            <a:pPr marL="400050" lvl="1" indent="0" algn="just">
              <a:lnSpc>
                <a:spcPct val="125000"/>
              </a:lnSpc>
              <a:spcAft>
                <a:spcPts val="1200"/>
              </a:spcAft>
              <a:buNone/>
            </a:pPr>
            <a:r>
              <a:rPr lang="en-US" sz="2000" dirty="0" smtClean="0">
                <a:latin typeface="Calibri" panose="020F0502020204030204" pitchFamily="34" charset="0"/>
              </a:rPr>
              <a:t>The </a:t>
            </a:r>
            <a:r>
              <a:rPr lang="en-US" sz="2000" dirty="0">
                <a:latin typeface="Calibri" panose="020F0502020204030204" pitchFamily="34" charset="0"/>
              </a:rPr>
              <a:t>Mumbai Tribunal in case of </a:t>
            </a:r>
            <a:r>
              <a:rPr lang="en-US" sz="2000" b="1" dirty="0">
                <a:latin typeface="Calibri" panose="020F0502020204030204" pitchFamily="34" charset="0"/>
              </a:rPr>
              <a:t>Sachin </a:t>
            </a:r>
            <a:r>
              <a:rPr lang="en-US" sz="2000" b="1" dirty="0" smtClean="0">
                <a:latin typeface="Calibri" panose="020F0502020204030204" pitchFamily="34" charset="0"/>
              </a:rPr>
              <a:t>Tendulkar</a:t>
            </a:r>
            <a:r>
              <a:rPr lang="en-US" sz="2000" dirty="0" smtClean="0">
                <a:latin typeface="Calibri" panose="020F0502020204030204" pitchFamily="34" charset="0"/>
              </a:rPr>
              <a:t> </a:t>
            </a:r>
            <a:r>
              <a:rPr lang="en-US" sz="2000" dirty="0">
                <a:latin typeface="Calibri" panose="020F0502020204030204" pitchFamily="34" charset="0"/>
              </a:rPr>
              <a:t>held that Sachin should be regarded as an </a:t>
            </a:r>
            <a:r>
              <a:rPr lang="en-US" sz="2000" b="1" dirty="0" smtClean="0">
                <a:latin typeface="Calibri" panose="020F0502020204030204" pitchFamily="34" charset="0"/>
              </a:rPr>
              <a:t>artist </a:t>
            </a:r>
            <a:r>
              <a:rPr lang="en-US" sz="2000" b="1" dirty="0">
                <a:latin typeface="Calibri" panose="020F0502020204030204" pitchFamily="34" charset="0"/>
              </a:rPr>
              <a:t>while appearing in advertisements and commercials, modeling </a:t>
            </a:r>
            <a:r>
              <a:rPr lang="en-US" sz="2000" dirty="0" smtClean="0">
                <a:latin typeface="Calibri" panose="020F0502020204030204" pitchFamily="34" charset="0"/>
              </a:rPr>
              <a:t>etc.  </a:t>
            </a:r>
            <a:r>
              <a:rPr lang="en-US" sz="2000" dirty="0">
                <a:latin typeface="Calibri" panose="020F0502020204030204" pitchFamily="34" charset="0"/>
              </a:rPr>
              <a:t>and hence is entitled to deduction under section 80RR</a:t>
            </a:r>
            <a:r>
              <a:rPr lang="en-US" sz="2000" dirty="0" smtClean="0">
                <a:latin typeface="Calibri" panose="020F0502020204030204" pitchFamily="34" charset="0"/>
              </a:rPr>
              <a:t>. </a:t>
            </a:r>
          </a:p>
          <a:p>
            <a:pPr marL="457200" indent="-457200" algn="just">
              <a:lnSpc>
                <a:spcPct val="125000"/>
              </a:lnSpc>
              <a:spcAft>
                <a:spcPts val="1200"/>
              </a:spcAft>
              <a:buFont typeface="+mj-lt"/>
              <a:buAutoNum type="alphaLcPeriod" startAt="2"/>
            </a:pPr>
            <a:r>
              <a:rPr lang="en-US" sz="2000" b="1" dirty="0">
                <a:latin typeface="Calibri" panose="020F0502020204030204" pitchFamily="34" charset="0"/>
              </a:rPr>
              <a:t>[2007] 12 SOT 95 (Mum)</a:t>
            </a:r>
          </a:p>
          <a:p>
            <a:pPr marL="400050" lvl="1" indent="0" algn="just">
              <a:lnSpc>
                <a:spcPct val="125000"/>
              </a:lnSpc>
              <a:spcAft>
                <a:spcPts val="1200"/>
              </a:spcAft>
              <a:buNone/>
            </a:pPr>
            <a:r>
              <a:rPr lang="en-US" sz="2000" dirty="0" smtClean="0">
                <a:latin typeface="Calibri" panose="020F0502020204030204" pitchFamily="34" charset="0"/>
              </a:rPr>
              <a:t>The </a:t>
            </a:r>
            <a:r>
              <a:rPr lang="en-US" sz="2000" dirty="0">
                <a:latin typeface="Calibri" panose="020F0502020204030204" pitchFamily="34" charset="0"/>
              </a:rPr>
              <a:t>Mumbai Tribunal held that both </a:t>
            </a:r>
            <a:r>
              <a:rPr lang="en-US" sz="2000" b="1" dirty="0">
                <a:latin typeface="Calibri" panose="020F0502020204030204" pitchFamily="34" charset="0"/>
              </a:rPr>
              <a:t>Amitabh </a:t>
            </a:r>
            <a:r>
              <a:rPr lang="en-US" sz="2000" b="1" dirty="0" smtClean="0">
                <a:latin typeface="Calibri" panose="020F0502020204030204" pitchFamily="34" charset="0"/>
              </a:rPr>
              <a:t>Bachchan</a:t>
            </a:r>
            <a:r>
              <a:rPr lang="en-US" sz="2000" dirty="0" smtClean="0">
                <a:latin typeface="Calibri" panose="020F0502020204030204" pitchFamily="34" charset="0"/>
              </a:rPr>
              <a:t> </a:t>
            </a:r>
            <a:r>
              <a:rPr lang="en-US" sz="2000" dirty="0">
                <a:latin typeface="Calibri" panose="020F0502020204030204" pitchFamily="34" charset="0"/>
              </a:rPr>
              <a:t>receiving income for </a:t>
            </a:r>
            <a:r>
              <a:rPr lang="en-US" sz="2000" b="1" dirty="0">
                <a:latin typeface="Calibri" panose="020F0502020204030204" pitchFamily="34" charset="0"/>
              </a:rPr>
              <a:t>acting as an anchor for a TV programme</a:t>
            </a:r>
            <a:r>
              <a:rPr lang="en-US" sz="2000" dirty="0">
                <a:latin typeface="Calibri" panose="020F0502020204030204" pitchFamily="34" charset="0"/>
              </a:rPr>
              <a:t> and Shahrukh Khan receiving </a:t>
            </a:r>
            <a:r>
              <a:rPr lang="en-US" sz="2000" b="1" dirty="0">
                <a:latin typeface="Calibri" panose="020F0502020204030204" pitchFamily="34" charset="0"/>
              </a:rPr>
              <a:t>income from endorsement of performance </a:t>
            </a:r>
            <a:r>
              <a:rPr lang="en-US" sz="2000" dirty="0">
                <a:latin typeface="Calibri" panose="020F0502020204030204" pitchFamily="34" charset="0"/>
              </a:rPr>
              <a:t>where he has to give photographs, attend photo sessions, video shoots, etc are entitled to deduction under section 80RR</a:t>
            </a:r>
            <a:r>
              <a:rPr lang="en-US" sz="2000" dirty="0" smtClean="0">
                <a:latin typeface="Calibri" panose="020F0502020204030204" pitchFamily="34" charset="0"/>
              </a:rPr>
              <a:t>. </a:t>
            </a:r>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18</a:t>
            </a:fld>
            <a:endParaRPr lang="en-US" dirty="0"/>
          </a:p>
        </p:txBody>
      </p:sp>
      <p:sp>
        <p:nvSpPr>
          <p:cNvPr id="5" name="Title 4"/>
          <p:cNvSpPr>
            <a:spLocks noGrp="1"/>
          </p:cNvSpPr>
          <p:nvPr>
            <p:ph type="title"/>
          </p:nvPr>
        </p:nvSpPr>
        <p:spPr>
          <a:xfrm>
            <a:off x="457200" y="274638"/>
            <a:ext cx="8153400" cy="439737"/>
          </a:xfrm>
        </p:spPr>
        <p:txBody>
          <a:bodyPr/>
          <a:lstStyle/>
          <a:p>
            <a:pPr algn="l"/>
            <a:r>
              <a:rPr lang="en-US" sz="2800" b="1" dirty="0" smtClean="0"/>
              <a:t>Relevant case law re ‘Artist’</a:t>
            </a:r>
            <a:endParaRPr lang="en-US" sz="2800" b="1" dirty="0"/>
          </a:p>
        </p:txBody>
      </p:sp>
    </p:spTree>
    <p:extLst>
      <p:ext uri="{BB962C8B-B14F-4D97-AF65-F5344CB8AC3E}">
        <p14:creationId xmlns:p14="http://schemas.microsoft.com/office/powerpoint/2010/main" val="2681324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lstStyle/>
          <a:p>
            <a:pPr marL="457200" indent="-457200" algn="just">
              <a:spcAft>
                <a:spcPts val="600"/>
              </a:spcAft>
              <a:buFont typeface="+mj-lt"/>
              <a:buAutoNum type="alphaLcPeriod"/>
              <a:defRPr/>
            </a:pPr>
            <a:r>
              <a:rPr lang="en-IN" sz="2000" dirty="0" smtClean="0"/>
              <a:t>No </a:t>
            </a:r>
            <a:r>
              <a:rPr lang="en-IN" sz="2000" dirty="0"/>
              <a:t>precise definition is given of the term “sportspersons” </a:t>
            </a:r>
            <a:endParaRPr lang="en-IN" sz="2000" dirty="0" smtClean="0"/>
          </a:p>
          <a:p>
            <a:pPr marL="457200" indent="-457200" algn="just">
              <a:spcAft>
                <a:spcPts val="600"/>
              </a:spcAft>
              <a:buFont typeface="+mj-lt"/>
              <a:buAutoNum type="alphaLcPeriod"/>
              <a:defRPr/>
            </a:pPr>
            <a:r>
              <a:rPr lang="en-IN" sz="2000" dirty="0" smtClean="0"/>
              <a:t>Not restricted </a:t>
            </a:r>
            <a:r>
              <a:rPr lang="en-IN" sz="2000" dirty="0"/>
              <a:t>to participants in traditional athletic events (</a:t>
            </a:r>
            <a:r>
              <a:rPr lang="en-IN" sz="2000" i="1" dirty="0"/>
              <a:t>e.g. </a:t>
            </a:r>
            <a:r>
              <a:rPr lang="en-IN" sz="2000" dirty="0"/>
              <a:t>runners, </a:t>
            </a:r>
            <a:r>
              <a:rPr lang="en-IN" sz="2000" dirty="0" smtClean="0"/>
              <a:t>jumpers, swimmers</a:t>
            </a:r>
            <a:r>
              <a:rPr lang="en-IN" sz="2000" dirty="0"/>
              <a:t>). </a:t>
            </a:r>
            <a:r>
              <a:rPr lang="en-IN" sz="2000" dirty="0" smtClean="0"/>
              <a:t>Also covers e.g. </a:t>
            </a:r>
            <a:r>
              <a:rPr lang="en-IN" sz="2000" b="1" dirty="0"/>
              <a:t>golfers, jockeys, footballers, cricketers </a:t>
            </a:r>
            <a:r>
              <a:rPr lang="en-IN" sz="2000" b="1" dirty="0" smtClean="0"/>
              <a:t>and tennis </a:t>
            </a:r>
            <a:r>
              <a:rPr lang="en-IN" sz="2000" b="1" dirty="0"/>
              <a:t>players, as well as racing </a:t>
            </a:r>
            <a:r>
              <a:rPr lang="en-IN" sz="2000" b="1" dirty="0" smtClean="0"/>
              <a:t>drivers. </a:t>
            </a:r>
            <a:endParaRPr lang="en-IN" sz="2000" dirty="0" smtClean="0"/>
          </a:p>
          <a:p>
            <a:pPr marL="457200" indent="-457200" algn="just">
              <a:spcAft>
                <a:spcPts val="600"/>
              </a:spcAft>
              <a:buFont typeface="+mj-lt"/>
              <a:buAutoNum type="alphaLcPeriod"/>
              <a:defRPr/>
            </a:pPr>
            <a:r>
              <a:rPr lang="en-US" sz="2000" dirty="0" smtClean="0"/>
              <a:t>Also includes activities usually regarded as of an entertainment character such as </a:t>
            </a:r>
            <a:r>
              <a:rPr lang="en-US" sz="2000" b="1" dirty="0" smtClean="0"/>
              <a:t>billiards, snooker, chess and bridge tournaments</a:t>
            </a:r>
            <a:endParaRPr lang="en-IN" sz="2000" b="1" dirty="0" smtClean="0"/>
          </a:p>
          <a:p>
            <a:pPr marL="457200" indent="-457200" algn="just">
              <a:spcAft>
                <a:spcPts val="600"/>
              </a:spcAft>
              <a:buFont typeface="+mj-lt"/>
              <a:buAutoNum type="alphaLcPeriod"/>
              <a:defRPr/>
            </a:pPr>
            <a:r>
              <a:rPr lang="en-US" sz="2000" dirty="0" smtClean="0"/>
              <a:t>Since </a:t>
            </a:r>
            <a:r>
              <a:rPr lang="en-US" sz="2000" b="1" dirty="0" smtClean="0"/>
              <a:t>sportsperson is grouped with entertainer</a:t>
            </a:r>
            <a:r>
              <a:rPr lang="en-US" sz="2000" dirty="0" smtClean="0"/>
              <a:t>, Article 17 will apply only to those who </a:t>
            </a:r>
            <a:r>
              <a:rPr lang="en-US" sz="2000" b="1" dirty="0" smtClean="0"/>
              <a:t>perform in public</a:t>
            </a:r>
            <a:r>
              <a:rPr lang="en-US" sz="2000" dirty="0" smtClean="0"/>
              <a:t>. Therefore, </a:t>
            </a:r>
            <a:r>
              <a:rPr lang="en-US" sz="2000" b="1" dirty="0" smtClean="0"/>
              <a:t>mountaineers or scuba divers are not covered.</a:t>
            </a:r>
          </a:p>
          <a:p>
            <a:pPr marL="457200" indent="-457200" algn="just">
              <a:spcAft>
                <a:spcPts val="600"/>
              </a:spcAft>
              <a:buFont typeface="+mj-lt"/>
              <a:buAutoNum type="alphaLcPeriod"/>
              <a:defRPr/>
            </a:pPr>
            <a:r>
              <a:rPr lang="en-US" sz="2000" dirty="0" smtClean="0"/>
              <a:t>Sportsperson also covers the one whose </a:t>
            </a:r>
            <a:r>
              <a:rPr lang="en-US" sz="2000" b="1" dirty="0" smtClean="0"/>
              <a:t>activities includes</a:t>
            </a:r>
            <a:r>
              <a:rPr lang="en-US" sz="2000" dirty="0" smtClean="0"/>
              <a:t> </a:t>
            </a:r>
            <a:r>
              <a:rPr lang="en-US" sz="2000" b="1" dirty="0" smtClean="0"/>
              <a:t>advertising or interviews that are directly or indirectly related to such an appearance. </a:t>
            </a:r>
          </a:p>
          <a:p>
            <a:pPr marL="457200" indent="-457200" algn="just">
              <a:spcAft>
                <a:spcPts val="600"/>
              </a:spcAft>
              <a:buFont typeface="+mj-lt"/>
              <a:buAutoNum type="alphaLcPeriod"/>
              <a:defRPr/>
            </a:pPr>
            <a:r>
              <a:rPr lang="en-US" sz="2000" dirty="0" smtClean="0"/>
              <a:t>Sportsperson </a:t>
            </a:r>
            <a:r>
              <a:rPr lang="en-US" sz="2000" b="1" dirty="0" smtClean="0"/>
              <a:t>does not include managers or coaches</a:t>
            </a:r>
            <a:r>
              <a:rPr lang="en-US" sz="2000" dirty="0" smtClean="0"/>
              <a:t> of the sports team.</a:t>
            </a:r>
          </a:p>
          <a:p>
            <a:pPr marL="457200" indent="-457200" algn="just">
              <a:spcAft>
                <a:spcPts val="600"/>
              </a:spcAft>
              <a:buFont typeface="+mj-lt"/>
              <a:buAutoNum type="alphaLcPeriod"/>
              <a:defRPr/>
            </a:pPr>
            <a:r>
              <a:rPr lang="en-US" sz="2000" dirty="0" smtClean="0"/>
              <a:t>Merely </a:t>
            </a:r>
            <a:r>
              <a:rPr lang="en-US" sz="2000" b="1" dirty="0" smtClean="0"/>
              <a:t>reporting or commenting on a sports event</a:t>
            </a:r>
            <a:r>
              <a:rPr lang="en-US" sz="2000" dirty="0" smtClean="0"/>
              <a:t> in which the reporter does not participate is </a:t>
            </a:r>
            <a:r>
              <a:rPr lang="en-US" sz="2000" b="1" dirty="0" smtClean="0"/>
              <a:t>not an activity as an sportsperson.</a:t>
            </a:r>
          </a:p>
          <a:p>
            <a:pPr marL="457200" indent="-457200" algn="just">
              <a:spcAft>
                <a:spcPts val="600"/>
              </a:spcAft>
              <a:buFont typeface="+mj-lt"/>
              <a:buAutoNum type="alphaLcPeriod"/>
              <a:defRPr/>
            </a:pPr>
            <a:r>
              <a:rPr lang="en-US" sz="2000" b="1" dirty="0" smtClean="0"/>
              <a:t>Owner of a horse or a race car is not covered</a:t>
            </a:r>
            <a:r>
              <a:rPr lang="en-US" sz="2000" dirty="0" smtClean="0"/>
              <a:t> under Article 17 </a:t>
            </a:r>
            <a:r>
              <a:rPr lang="en-US" sz="2000" b="1" dirty="0" smtClean="0"/>
              <a:t>unless</a:t>
            </a:r>
            <a:r>
              <a:rPr lang="en-US" sz="2000" dirty="0" smtClean="0"/>
              <a:t> the payment is received on behalf of the </a:t>
            </a:r>
            <a:r>
              <a:rPr lang="en-US" sz="2000" b="1" dirty="0" smtClean="0"/>
              <a:t>jockey or car driver.</a:t>
            </a:r>
          </a:p>
          <a:p>
            <a:pPr marL="0" indent="0" algn="just">
              <a:buFont typeface="Arial" panose="020B0604020202020204" pitchFamily="34" charset="0"/>
              <a:buNone/>
              <a:defRPr/>
            </a:pPr>
            <a:endParaRPr lang="en-IN" sz="2000" dirty="0"/>
          </a:p>
        </p:txBody>
      </p:sp>
      <p:sp>
        <p:nvSpPr>
          <p:cNvPr id="33795" name="Title 1"/>
          <p:cNvSpPr>
            <a:spLocks noGrp="1"/>
          </p:cNvSpPr>
          <p:nvPr>
            <p:ph type="title"/>
          </p:nvPr>
        </p:nvSpPr>
        <p:spPr>
          <a:xfrm>
            <a:off x="457200" y="76200"/>
            <a:ext cx="8229600" cy="639763"/>
          </a:xfrm>
        </p:spPr>
        <p:txBody>
          <a:bodyPr/>
          <a:lstStyle/>
          <a:p>
            <a:pPr algn="l"/>
            <a:r>
              <a:rPr lang="en-IN" sz="2800" b="1" dirty="0" smtClean="0"/>
              <a:t>Meaning of ‘Sportsperson’</a:t>
            </a: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487362"/>
          </a:xfrm>
        </p:spPr>
        <p:txBody>
          <a:bodyPr/>
          <a:lstStyle/>
          <a:p>
            <a:pPr algn="just" eaLnBrk="1" hangingPunct="1"/>
            <a:r>
              <a:rPr lang="en-US" sz="2800" b="1" dirty="0" smtClean="0"/>
              <a:t>Importance</a:t>
            </a:r>
          </a:p>
        </p:txBody>
      </p:sp>
      <p:sp>
        <p:nvSpPr>
          <p:cNvPr id="16387" name="Content Placeholder 2"/>
          <p:cNvSpPr>
            <a:spLocks noGrp="1"/>
          </p:cNvSpPr>
          <p:nvPr>
            <p:ph idx="1"/>
          </p:nvPr>
        </p:nvSpPr>
        <p:spPr>
          <a:xfrm>
            <a:off x="457200" y="1219200"/>
            <a:ext cx="8229600" cy="4906963"/>
          </a:xfrm>
        </p:spPr>
        <p:txBody>
          <a:bodyPr/>
          <a:lstStyle/>
          <a:p>
            <a:pPr marL="457200" indent="-457200" algn="just" eaLnBrk="1" hangingPunct="1">
              <a:spcBef>
                <a:spcPts val="600"/>
              </a:spcBef>
              <a:spcAft>
                <a:spcPts val="1200"/>
              </a:spcAft>
              <a:buFont typeface="+mj-lt"/>
              <a:buAutoNum type="alphaLcParenR"/>
            </a:pPr>
            <a:r>
              <a:rPr lang="en-US" sz="2400" dirty="0" smtClean="0">
                <a:solidFill>
                  <a:schemeClr val="tx1"/>
                </a:solidFill>
              </a:rPr>
              <a:t>International sport events like Formula 1 race, Indian Premier League (IPL), Indian Super League (ISL) and I –League.</a:t>
            </a:r>
          </a:p>
          <a:p>
            <a:pPr marL="457200" indent="-457200" algn="just" eaLnBrk="1" hangingPunct="1">
              <a:spcBef>
                <a:spcPts val="600"/>
              </a:spcBef>
              <a:spcAft>
                <a:spcPts val="1200"/>
              </a:spcAft>
              <a:buFont typeface="+mj-lt"/>
              <a:buAutoNum type="alphaLcParenR"/>
            </a:pPr>
            <a:r>
              <a:rPr lang="en-US" sz="2400" dirty="0" smtClean="0">
                <a:solidFill>
                  <a:schemeClr val="tx1"/>
                </a:solidFill>
              </a:rPr>
              <a:t>Indian films &amp; advertisements featuring international artistes &amp; Foreign filmmakers shooting films in India such as Life of Pi, The Bourne Supremacy, Slum Dog Millionaire etc.</a:t>
            </a:r>
          </a:p>
          <a:p>
            <a:pPr marL="457200" indent="-457200" algn="just" eaLnBrk="1" hangingPunct="1">
              <a:spcBef>
                <a:spcPts val="600"/>
              </a:spcBef>
              <a:spcAft>
                <a:spcPts val="1200"/>
              </a:spcAft>
              <a:buFont typeface="+mj-lt"/>
              <a:buAutoNum type="alphaLcParenR"/>
            </a:pPr>
            <a:r>
              <a:rPr lang="en-US" sz="2400" dirty="0" smtClean="0">
                <a:solidFill>
                  <a:schemeClr val="tx1"/>
                </a:solidFill>
              </a:rPr>
              <a:t>Concerts by non-resident entertainers happening in India – Metallica, Lady Gaga, Katy Perry etc.</a:t>
            </a:r>
          </a:p>
          <a:p>
            <a:pPr marL="457200" indent="-457200" algn="just" eaLnBrk="1" hangingPunct="1">
              <a:spcBef>
                <a:spcPts val="600"/>
              </a:spcBef>
              <a:spcAft>
                <a:spcPts val="1200"/>
              </a:spcAft>
              <a:buFont typeface="+mj-lt"/>
              <a:buAutoNum type="alphaLcParenR"/>
            </a:pPr>
            <a:r>
              <a:rPr lang="en-US" sz="2400" dirty="0" smtClean="0">
                <a:solidFill>
                  <a:schemeClr val="tx1"/>
                </a:solidFill>
              </a:rPr>
              <a:t>International performances by Artistes &amp; entertainers in big Indian theme parties, wedding extravaganza etc.</a:t>
            </a: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2</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2800" b="1" dirty="0"/>
              <a:t>Meaning of “Athlete”</a:t>
            </a:r>
            <a:endParaRPr lang="en-US" sz="2800" dirty="0"/>
          </a:p>
        </p:txBody>
      </p:sp>
      <p:sp>
        <p:nvSpPr>
          <p:cNvPr id="3" name="Content Placeholder 2"/>
          <p:cNvSpPr>
            <a:spLocks noGrp="1"/>
          </p:cNvSpPr>
          <p:nvPr>
            <p:ph idx="1"/>
          </p:nvPr>
        </p:nvSpPr>
        <p:spPr>
          <a:xfrm>
            <a:off x="457200" y="1295400"/>
            <a:ext cx="8229600" cy="4830763"/>
          </a:xfrm>
        </p:spPr>
        <p:txBody>
          <a:bodyPr/>
          <a:lstStyle/>
          <a:p>
            <a:pPr lvl="1" algn="just">
              <a:lnSpc>
                <a:spcPct val="150000"/>
              </a:lnSpc>
              <a:buFont typeface="Wingdings" panose="05000000000000000000" pitchFamily="2" charset="2"/>
              <a:buChar char="§"/>
            </a:pPr>
            <a:r>
              <a:rPr lang="en-US" sz="2200" dirty="0"/>
              <a:t>A person who is trained or skilled in exercises, sports, or games requiring physical strength, agility or stamina</a:t>
            </a:r>
          </a:p>
          <a:p>
            <a:pPr lvl="1" algn="just">
              <a:lnSpc>
                <a:spcPct val="150000"/>
              </a:lnSpc>
              <a:buFont typeface="Wingdings" panose="05000000000000000000" pitchFamily="2" charset="2"/>
              <a:buChar char="§"/>
            </a:pPr>
            <a:endParaRPr lang="en-US" sz="2200" dirty="0"/>
          </a:p>
          <a:p>
            <a:pPr lvl="1" algn="just">
              <a:lnSpc>
                <a:spcPct val="150000"/>
              </a:lnSpc>
              <a:buFont typeface="Wingdings" panose="05000000000000000000" pitchFamily="2" charset="2"/>
              <a:buChar char="§"/>
            </a:pPr>
            <a:r>
              <a:rPr lang="en-US" sz="2200" dirty="0"/>
              <a:t>Dictionary meaning is one who is engaged in sport more specifically in the field and track events</a:t>
            </a:r>
          </a:p>
          <a:p>
            <a:endParaRPr lang="en-US"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20</a:t>
            </a:fld>
            <a:endParaRPr lang="en-US" dirty="0"/>
          </a:p>
        </p:txBody>
      </p:sp>
    </p:spTree>
    <p:extLst>
      <p:ext uri="{BB962C8B-B14F-4D97-AF65-F5344CB8AC3E}">
        <p14:creationId xmlns:p14="http://schemas.microsoft.com/office/powerpoint/2010/main" val="35969291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lgn="just"/>
            <a:r>
              <a:rPr lang="en-US" sz="2800" b="1" dirty="0"/>
              <a:t>Persons covered under Article 17 and regarded as performing entertainers or artistes</a:t>
            </a:r>
            <a:endParaRPr lang="en-US" sz="2800" dirty="0"/>
          </a:p>
        </p:txBody>
      </p:sp>
      <p:sp>
        <p:nvSpPr>
          <p:cNvPr id="3" name="Content Placeholder 2"/>
          <p:cNvSpPr>
            <a:spLocks noGrp="1"/>
          </p:cNvSpPr>
          <p:nvPr>
            <p:ph idx="1"/>
          </p:nvPr>
        </p:nvSpPr>
        <p:spPr>
          <a:xfrm>
            <a:off x="457200" y="1066800"/>
            <a:ext cx="8001000" cy="5562600"/>
          </a:xfrm>
        </p:spPr>
        <p:txBody>
          <a:bodyPr/>
          <a:lstStyle/>
          <a:p>
            <a:pPr lvl="2">
              <a:spcAft>
                <a:spcPts val="600"/>
              </a:spcAft>
              <a:buFont typeface="Wingdings" panose="05000000000000000000" pitchFamily="2" charset="2"/>
              <a:buChar char="§"/>
            </a:pPr>
            <a:r>
              <a:rPr lang="en-US" sz="2000" dirty="0"/>
              <a:t>Acrobats</a:t>
            </a:r>
          </a:p>
          <a:p>
            <a:pPr lvl="2">
              <a:spcAft>
                <a:spcPts val="600"/>
              </a:spcAft>
              <a:buFont typeface="Wingdings" panose="05000000000000000000" pitchFamily="2" charset="2"/>
              <a:buChar char="§"/>
            </a:pPr>
            <a:r>
              <a:rPr lang="en-US" sz="2000" dirty="0"/>
              <a:t>Circus artistes</a:t>
            </a:r>
          </a:p>
          <a:p>
            <a:pPr lvl="2">
              <a:spcAft>
                <a:spcPts val="600"/>
              </a:spcAft>
              <a:buFont typeface="Wingdings" panose="05000000000000000000" pitchFamily="2" charset="2"/>
              <a:buChar char="§"/>
            </a:pPr>
            <a:r>
              <a:rPr lang="en-US" sz="2000" dirty="0"/>
              <a:t>Comedians</a:t>
            </a:r>
          </a:p>
          <a:p>
            <a:pPr lvl="2">
              <a:spcAft>
                <a:spcPts val="600"/>
              </a:spcAft>
              <a:buFont typeface="Wingdings" panose="05000000000000000000" pitchFamily="2" charset="2"/>
              <a:buChar char="§"/>
            </a:pPr>
            <a:r>
              <a:rPr lang="en-US" sz="2000" dirty="0"/>
              <a:t>Disc jockeys </a:t>
            </a:r>
          </a:p>
          <a:p>
            <a:pPr lvl="2">
              <a:spcAft>
                <a:spcPts val="600"/>
              </a:spcAft>
              <a:buFont typeface="Wingdings" panose="05000000000000000000" pitchFamily="2" charset="2"/>
              <a:buChar char="§"/>
            </a:pPr>
            <a:r>
              <a:rPr lang="en-US" sz="2000" dirty="0"/>
              <a:t>Magicians</a:t>
            </a:r>
          </a:p>
          <a:p>
            <a:pPr lvl="2">
              <a:spcAft>
                <a:spcPts val="600"/>
              </a:spcAft>
              <a:buFont typeface="Wingdings" panose="05000000000000000000" pitchFamily="2" charset="2"/>
              <a:buChar char="§"/>
            </a:pPr>
            <a:r>
              <a:rPr lang="en-US" sz="2000" dirty="0"/>
              <a:t>Musicians</a:t>
            </a:r>
          </a:p>
          <a:p>
            <a:pPr lvl="2">
              <a:spcAft>
                <a:spcPts val="600"/>
              </a:spcAft>
              <a:buFont typeface="Wingdings" panose="05000000000000000000" pitchFamily="2" charset="2"/>
              <a:buChar char="§"/>
            </a:pPr>
            <a:r>
              <a:rPr lang="en-US" sz="2000" dirty="0"/>
              <a:t>Mimicry artiste</a:t>
            </a:r>
          </a:p>
          <a:p>
            <a:pPr lvl="2">
              <a:spcAft>
                <a:spcPts val="600"/>
              </a:spcAft>
              <a:buFont typeface="Wingdings" panose="05000000000000000000" pitchFamily="2" charset="2"/>
              <a:buChar char="§"/>
            </a:pPr>
            <a:r>
              <a:rPr lang="en-US" sz="2000" dirty="0"/>
              <a:t>Circus artiste</a:t>
            </a:r>
          </a:p>
          <a:p>
            <a:pPr lvl="2">
              <a:spcAft>
                <a:spcPts val="600"/>
              </a:spcAft>
              <a:buFont typeface="Wingdings" panose="05000000000000000000" pitchFamily="2" charset="2"/>
              <a:buChar char="§"/>
            </a:pPr>
            <a:r>
              <a:rPr lang="en-US" sz="2000" dirty="0"/>
              <a:t>Singers</a:t>
            </a:r>
          </a:p>
          <a:p>
            <a:pPr lvl="2">
              <a:spcAft>
                <a:spcPts val="600"/>
              </a:spcAft>
              <a:buFont typeface="Wingdings" panose="05000000000000000000" pitchFamily="2" charset="2"/>
              <a:buChar char="§"/>
            </a:pPr>
            <a:r>
              <a:rPr lang="en-US" sz="2000" dirty="0"/>
              <a:t>Stage performer</a:t>
            </a:r>
          </a:p>
          <a:p>
            <a:pPr lvl="2">
              <a:spcAft>
                <a:spcPts val="600"/>
              </a:spcAft>
              <a:buFont typeface="Wingdings" panose="05000000000000000000" pitchFamily="2" charset="2"/>
              <a:buChar char="§"/>
            </a:pPr>
            <a:r>
              <a:rPr lang="en-US" sz="2000" dirty="0"/>
              <a:t>TV and radio "artistes"</a:t>
            </a:r>
          </a:p>
          <a:p>
            <a:pPr lvl="2">
              <a:spcAft>
                <a:spcPts val="600"/>
              </a:spcAft>
              <a:buFont typeface="Wingdings" panose="05000000000000000000" pitchFamily="2" charset="2"/>
              <a:buChar char="§"/>
            </a:pPr>
            <a:r>
              <a:rPr lang="en-US" sz="2000" dirty="0"/>
              <a:t>Theater/Television/Radio actors </a:t>
            </a:r>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21</a:t>
            </a:fld>
            <a:endParaRPr lang="en-US" dirty="0"/>
          </a:p>
        </p:txBody>
      </p:sp>
    </p:spTree>
    <p:extLst>
      <p:ext uri="{BB962C8B-B14F-4D97-AF65-F5344CB8AC3E}">
        <p14:creationId xmlns:p14="http://schemas.microsoft.com/office/powerpoint/2010/main" val="1432962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lstStyle/>
          <a:p>
            <a:pPr algn="just"/>
            <a:r>
              <a:rPr lang="en-US" sz="2800" b="1" dirty="0"/>
              <a:t>Persons not covered under Article 17 and not regarded as performing entertainers or artistes </a:t>
            </a:r>
            <a:endParaRPr lang="en-US" sz="2800" dirty="0"/>
          </a:p>
        </p:txBody>
      </p:sp>
      <p:sp>
        <p:nvSpPr>
          <p:cNvPr id="3" name="Content Placeholder 2"/>
          <p:cNvSpPr>
            <a:spLocks noGrp="1"/>
          </p:cNvSpPr>
          <p:nvPr>
            <p:ph idx="1"/>
          </p:nvPr>
        </p:nvSpPr>
        <p:spPr>
          <a:xfrm>
            <a:off x="457200" y="762000"/>
            <a:ext cx="8229600" cy="5364163"/>
          </a:xfrm>
        </p:spPr>
        <p:txBody>
          <a:bodyPr/>
          <a:lstStyle/>
          <a:p>
            <a:pPr lvl="1" algn="just">
              <a:buFont typeface="Wingdings" panose="05000000000000000000" pitchFamily="2" charset="2"/>
              <a:buChar char="§"/>
            </a:pPr>
            <a:r>
              <a:rPr lang="en-US" sz="1800" dirty="0"/>
              <a:t>Actors, musicians, etc. appearing in commercials/Advertising  </a:t>
            </a:r>
          </a:p>
          <a:p>
            <a:pPr lvl="1" algn="just">
              <a:buFont typeface="Wingdings" panose="05000000000000000000" pitchFamily="2" charset="2"/>
              <a:buChar char="§"/>
            </a:pPr>
            <a:r>
              <a:rPr lang="en-US" sz="1800" dirty="0" smtClean="0"/>
              <a:t>Agent </a:t>
            </a:r>
            <a:r>
              <a:rPr lang="en-US" sz="1800" dirty="0"/>
              <a:t>arranging appearance of entertainers</a:t>
            </a:r>
          </a:p>
          <a:p>
            <a:pPr lvl="1" algn="just">
              <a:buFont typeface="Wingdings" panose="05000000000000000000" pitchFamily="2" charset="2"/>
              <a:buChar char="§"/>
            </a:pPr>
            <a:r>
              <a:rPr lang="en-US" sz="1800" dirty="0" smtClean="0"/>
              <a:t>Cameramen, Choreographers</a:t>
            </a:r>
            <a:endParaRPr lang="en-US" sz="1800" dirty="0"/>
          </a:p>
          <a:p>
            <a:pPr lvl="1" algn="just">
              <a:buFont typeface="Wingdings" panose="05000000000000000000" pitchFamily="2" charset="2"/>
              <a:buChar char="§"/>
            </a:pPr>
            <a:r>
              <a:rPr lang="en-US" sz="1800" dirty="0"/>
              <a:t>Crew (film, television, radio, live show)</a:t>
            </a:r>
          </a:p>
          <a:p>
            <a:pPr lvl="1" algn="just">
              <a:buFont typeface="Wingdings" panose="05000000000000000000" pitchFamily="2" charset="2"/>
              <a:buChar char="§"/>
            </a:pPr>
            <a:r>
              <a:rPr lang="en-US" sz="1800" dirty="0"/>
              <a:t>Directors (theatre, television, radio)</a:t>
            </a:r>
          </a:p>
          <a:p>
            <a:pPr lvl="1" algn="just">
              <a:buFont typeface="Wingdings" panose="05000000000000000000" pitchFamily="2" charset="2"/>
              <a:buChar char="§"/>
            </a:pPr>
            <a:r>
              <a:rPr lang="en-US" sz="1800" dirty="0"/>
              <a:t>Engineers (sound, light, video)</a:t>
            </a:r>
          </a:p>
          <a:p>
            <a:pPr lvl="1" algn="just">
              <a:buFont typeface="Wingdings" panose="05000000000000000000" pitchFamily="2" charset="2"/>
              <a:buChar char="§"/>
            </a:pPr>
            <a:r>
              <a:rPr lang="en-US" sz="1800" dirty="0"/>
              <a:t>Film producer</a:t>
            </a:r>
          </a:p>
          <a:p>
            <a:pPr lvl="1" algn="just">
              <a:buFont typeface="Wingdings" panose="05000000000000000000" pitchFamily="2" charset="2"/>
              <a:buChar char="§"/>
            </a:pPr>
            <a:r>
              <a:rPr lang="en-US" sz="1800" dirty="0"/>
              <a:t>Interviewers (television, radio, live)</a:t>
            </a:r>
          </a:p>
          <a:p>
            <a:pPr lvl="1" algn="just">
              <a:buFont typeface="Wingdings" panose="05000000000000000000" pitchFamily="2" charset="2"/>
              <a:buChar char="§"/>
            </a:pPr>
            <a:r>
              <a:rPr lang="en-US" sz="1800" dirty="0"/>
              <a:t>Interview guests </a:t>
            </a:r>
          </a:p>
          <a:p>
            <a:pPr lvl="1" algn="just">
              <a:buFont typeface="Wingdings" panose="05000000000000000000" pitchFamily="2" charset="2"/>
              <a:buChar char="§"/>
            </a:pPr>
            <a:r>
              <a:rPr lang="en-US" sz="1800" dirty="0"/>
              <a:t>Models in commercials and in fashion shows</a:t>
            </a:r>
          </a:p>
          <a:p>
            <a:pPr lvl="1" algn="just">
              <a:buFont typeface="Wingdings" panose="05000000000000000000" pitchFamily="2" charset="2"/>
              <a:buChar char="§"/>
            </a:pPr>
            <a:r>
              <a:rPr lang="en-US" sz="1800" dirty="0"/>
              <a:t>Sound technicians</a:t>
            </a:r>
          </a:p>
          <a:p>
            <a:pPr lvl="1" algn="just">
              <a:buFont typeface="Wingdings" panose="05000000000000000000" pitchFamily="2" charset="2"/>
              <a:buChar char="§"/>
            </a:pPr>
            <a:r>
              <a:rPr lang="en-US" sz="1800" dirty="0"/>
              <a:t>Visiting conference Speakers including former politician who receives fees for speaking engagement</a:t>
            </a:r>
          </a:p>
          <a:p>
            <a:pPr lvl="1" algn="just">
              <a:buFont typeface="Wingdings" panose="05000000000000000000" pitchFamily="2" charset="2"/>
              <a:buChar char="§"/>
            </a:pPr>
            <a:r>
              <a:rPr lang="en-US" sz="1800" dirty="0"/>
              <a:t>TV and radio personalities e.g. </a:t>
            </a:r>
            <a:r>
              <a:rPr lang="en-US" sz="1800"/>
              <a:t>Anchor </a:t>
            </a:r>
            <a:r>
              <a:rPr lang="en-US" sz="1800" smtClean="0"/>
              <a:t>personnel</a:t>
            </a:r>
            <a:endParaRPr lang="en-US" sz="1800" dirty="0"/>
          </a:p>
          <a:p>
            <a:pPr lvl="1" algn="just">
              <a:buFont typeface="Wingdings" panose="05000000000000000000" pitchFamily="2" charset="2"/>
              <a:buChar char="§"/>
            </a:pPr>
            <a:r>
              <a:rPr lang="en-US" sz="1800" dirty="0"/>
              <a:t>Technical, administrative or support staff</a:t>
            </a:r>
          </a:p>
          <a:p>
            <a:pPr lvl="1" algn="just">
              <a:buFont typeface="Wingdings" panose="05000000000000000000" pitchFamily="2" charset="2"/>
              <a:buChar char="§"/>
            </a:pPr>
            <a:r>
              <a:rPr lang="en-US" sz="1800" dirty="0" smtClean="0"/>
              <a:t>“</a:t>
            </a:r>
            <a:r>
              <a:rPr lang="en-US" sz="1800" dirty="0"/>
              <a:t>Impresarios” i.e. one who organizes and finances theatrical or musical </a:t>
            </a:r>
            <a:r>
              <a:rPr lang="en-US" sz="1800" dirty="0" smtClean="0"/>
              <a:t>productions.</a:t>
            </a:r>
            <a:endParaRPr lang="en-US" sz="1800" dirty="0"/>
          </a:p>
          <a:p>
            <a:endParaRPr lang="en-US"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22</a:t>
            </a:fld>
            <a:endParaRPr lang="en-US" dirty="0"/>
          </a:p>
        </p:txBody>
      </p:sp>
    </p:spTree>
    <p:extLst>
      <p:ext uri="{BB962C8B-B14F-4D97-AF65-F5344CB8AC3E}">
        <p14:creationId xmlns:p14="http://schemas.microsoft.com/office/powerpoint/2010/main" val="3102591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06363"/>
            <a:ext cx="8229600" cy="334962"/>
          </a:xfrm>
        </p:spPr>
        <p:txBody>
          <a:bodyPr/>
          <a:lstStyle/>
          <a:p>
            <a:pPr algn="l" eaLnBrk="1" hangingPunct="1"/>
            <a:r>
              <a:rPr lang="en-US" sz="2800" b="1" dirty="0" smtClean="0"/>
              <a:t>Article 17(1) – Illustrative types of Income covered</a:t>
            </a:r>
            <a:endParaRPr lang="en-US" b="1" dirty="0" smtClean="0"/>
          </a:p>
        </p:txBody>
      </p:sp>
      <p:sp>
        <p:nvSpPr>
          <p:cNvPr id="23555" name="Content Placeholder 3"/>
          <p:cNvSpPr>
            <a:spLocks noGrp="1"/>
          </p:cNvSpPr>
          <p:nvPr>
            <p:ph idx="1"/>
          </p:nvPr>
        </p:nvSpPr>
        <p:spPr>
          <a:xfrm>
            <a:off x="457200" y="441325"/>
            <a:ext cx="8229600" cy="6111875"/>
          </a:xfrm>
        </p:spPr>
        <p:txBody>
          <a:bodyPr/>
          <a:lstStyle/>
          <a:p>
            <a:pPr marL="457200" indent="-457200" algn="l">
              <a:lnSpc>
                <a:spcPct val="110000"/>
              </a:lnSpc>
              <a:spcBef>
                <a:spcPts val="0"/>
              </a:spcBef>
              <a:spcAft>
                <a:spcPts val="300"/>
              </a:spcAft>
              <a:buFont typeface="+mj-lt"/>
              <a:buAutoNum type="alphaLcPeriod"/>
              <a:defRPr/>
            </a:pPr>
            <a:r>
              <a:rPr lang="en-US" sz="1900" dirty="0" smtClean="0">
                <a:solidFill>
                  <a:schemeClr val="tx1"/>
                </a:solidFill>
              </a:rPr>
              <a:t>Income derived from </a:t>
            </a:r>
            <a:r>
              <a:rPr lang="en-US" sz="1900" b="1" dirty="0" smtClean="0">
                <a:solidFill>
                  <a:schemeClr val="tx1"/>
                </a:solidFill>
              </a:rPr>
              <a:t>performance</a:t>
            </a:r>
            <a:r>
              <a:rPr lang="en-US" sz="1900" dirty="0" smtClean="0">
                <a:solidFill>
                  <a:schemeClr val="tx1"/>
                </a:solidFill>
              </a:rPr>
              <a:t>. </a:t>
            </a:r>
          </a:p>
          <a:p>
            <a:pPr marL="457200" indent="-457200" algn="l">
              <a:lnSpc>
                <a:spcPct val="110000"/>
              </a:lnSpc>
              <a:spcBef>
                <a:spcPts val="0"/>
              </a:spcBef>
              <a:spcAft>
                <a:spcPts val="300"/>
              </a:spcAft>
              <a:buFont typeface="+mj-lt"/>
              <a:buAutoNum type="alphaLcPeriod"/>
              <a:defRPr/>
            </a:pPr>
            <a:r>
              <a:rPr lang="en-US" sz="1900" b="1" dirty="0" smtClean="0">
                <a:solidFill>
                  <a:schemeClr val="tx1"/>
                </a:solidFill>
              </a:rPr>
              <a:t>Income connected with performance such as awards</a:t>
            </a:r>
          </a:p>
          <a:p>
            <a:pPr marL="971550" lvl="1" indent="-514350" algn="just">
              <a:lnSpc>
                <a:spcPct val="110000"/>
              </a:lnSpc>
              <a:spcBef>
                <a:spcPts val="0"/>
              </a:spcBef>
              <a:spcAft>
                <a:spcPts val="300"/>
              </a:spcAft>
              <a:buFont typeface="+mj-lt"/>
              <a:buAutoNum type="romanLcPeriod"/>
              <a:defRPr/>
            </a:pPr>
            <a:r>
              <a:rPr lang="en-IN" sz="1900" dirty="0">
                <a:solidFill>
                  <a:schemeClr val="tx1"/>
                </a:solidFill>
              </a:rPr>
              <a:t>P</a:t>
            </a:r>
            <a:r>
              <a:rPr lang="en-IN" sz="1900" dirty="0" smtClean="0">
                <a:solidFill>
                  <a:schemeClr val="tx1"/>
                </a:solidFill>
              </a:rPr>
              <a:t>ayment </a:t>
            </a:r>
            <a:r>
              <a:rPr lang="en-IN" sz="1900" dirty="0">
                <a:solidFill>
                  <a:schemeClr val="tx1"/>
                </a:solidFill>
              </a:rPr>
              <a:t>received by a </a:t>
            </a:r>
            <a:r>
              <a:rPr lang="en-IN" sz="1900" b="1" dirty="0">
                <a:solidFill>
                  <a:schemeClr val="tx1"/>
                </a:solidFill>
              </a:rPr>
              <a:t>professional golfer for an interview</a:t>
            </a:r>
            <a:r>
              <a:rPr lang="en-IN" sz="1900" dirty="0">
                <a:solidFill>
                  <a:schemeClr val="tx1"/>
                </a:solidFill>
              </a:rPr>
              <a:t> given during a </a:t>
            </a:r>
            <a:r>
              <a:rPr lang="en-IN" sz="1900" dirty="0" smtClean="0">
                <a:solidFill>
                  <a:schemeClr val="tx1"/>
                </a:solidFill>
              </a:rPr>
              <a:t>tournament in </a:t>
            </a:r>
            <a:r>
              <a:rPr lang="en-IN" sz="1900" dirty="0">
                <a:solidFill>
                  <a:schemeClr val="tx1"/>
                </a:solidFill>
              </a:rPr>
              <a:t>which </a:t>
            </a:r>
            <a:r>
              <a:rPr lang="en-IN" sz="1900" dirty="0" smtClean="0">
                <a:solidFill>
                  <a:schemeClr val="tx1"/>
                </a:solidFill>
              </a:rPr>
              <a:t>he participates. </a:t>
            </a:r>
          </a:p>
          <a:p>
            <a:pPr marL="971550" lvl="1" indent="-514350" algn="just">
              <a:lnSpc>
                <a:spcPct val="110000"/>
              </a:lnSpc>
              <a:spcBef>
                <a:spcPts val="0"/>
              </a:spcBef>
              <a:spcAft>
                <a:spcPts val="300"/>
              </a:spcAft>
              <a:buFont typeface="+mj-lt"/>
              <a:buAutoNum type="romanLcPeriod"/>
              <a:defRPr/>
            </a:pPr>
            <a:r>
              <a:rPr lang="en-IN" sz="1900" dirty="0">
                <a:solidFill>
                  <a:schemeClr val="tx1"/>
                </a:solidFill>
              </a:rPr>
              <a:t>P</a:t>
            </a:r>
            <a:r>
              <a:rPr lang="en-IN" sz="1900" dirty="0" smtClean="0">
                <a:solidFill>
                  <a:schemeClr val="tx1"/>
                </a:solidFill>
              </a:rPr>
              <a:t>ayment </a:t>
            </a:r>
            <a:r>
              <a:rPr lang="en-IN" sz="1900" dirty="0">
                <a:solidFill>
                  <a:schemeClr val="tx1"/>
                </a:solidFill>
              </a:rPr>
              <a:t>made to a </a:t>
            </a:r>
            <a:r>
              <a:rPr lang="en-IN" sz="1900" b="1" dirty="0">
                <a:solidFill>
                  <a:schemeClr val="tx1"/>
                </a:solidFill>
              </a:rPr>
              <a:t>star tennis player for the use of his picture on </a:t>
            </a:r>
            <a:r>
              <a:rPr lang="en-IN" sz="1900" b="1" dirty="0" smtClean="0">
                <a:solidFill>
                  <a:schemeClr val="tx1"/>
                </a:solidFill>
              </a:rPr>
              <a:t>posters advertising</a:t>
            </a:r>
            <a:r>
              <a:rPr lang="en-IN" sz="1900" dirty="0" smtClean="0">
                <a:solidFill>
                  <a:schemeClr val="tx1"/>
                </a:solidFill>
              </a:rPr>
              <a:t> </a:t>
            </a:r>
            <a:r>
              <a:rPr lang="en-IN" sz="1900" dirty="0">
                <a:solidFill>
                  <a:schemeClr val="tx1"/>
                </a:solidFill>
              </a:rPr>
              <a:t>a tournament in which he will </a:t>
            </a:r>
            <a:r>
              <a:rPr lang="en-IN" sz="1900" dirty="0" smtClean="0">
                <a:solidFill>
                  <a:schemeClr val="tx1"/>
                </a:solidFill>
              </a:rPr>
              <a:t>participate.</a:t>
            </a:r>
            <a:endParaRPr lang="en-US" sz="1900" dirty="0" smtClean="0">
              <a:solidFill>
                <a:schemeClr val="tx1"/>
              </a:solidFill>
            </a:endParaRPr>
          </a:p>
          <a:p>
            <a:pPr marL="457200" indent="-457200" algn="just">
              <a:lnSpc>
                <a:spcPct val="110000"/>
              </a:lnSpc>
              <a:spcBef>
                <a:spcPts val="0"/>
              </a:spcBef>
              <a:spcAft>
                <a:spcPts val="300"/>
              </a:spcAft>
              <a:buFont typeface="+mj-lt"/>
              <a:buAutoNum type="alphaLcPeriod"/>
              <a:defRPr/>
            </a:pPr>
            <a:r>
              <a:rPr lang="en-US" sz="1900" b="1" dirty="0" smtClean="0">
                <a:solidFill>
                  <a:schemeClr val="tx1"/>
                </a:solidFill>
              </a:rPr>
              <a:t>Advertising and sponsorship fee directly or indirectly related to performance </a:t>
            </a:r>
            <a:r>
              <a:rPr lang="en-US" sz="1900" dirty="0" smtClean="0">
                <a:solidFill>
                  <a:schemeClr val="tx1"/>
                </a:solidFill>
              </a:rPr>
              <a:t>in source country</a:t>
            </a:r>
          </a:p>
          <a:p>
            <a:pPr marL="971550" lvl="1" indent="-514350" algn="just">
              <a:lnSpc>
                <a:spcPct val="110000"/>
              </a:lnSpc>
              <a:spcBef>
                <a:spcPts val="0"/>
              </a:spcBef>
              <a:spcAft>
                <a:spcPts val="300"/>
              </a:spcAft>
              <a:buFont typeface="+mj-lt"/>
              <a:buAutoNum type="romanLcPeriod"/>
              <a:defRPr/>
            </a:pPr>
            <a:r>
              <a:rPr lang="en-IN" sz="1900" dirty="0">
                <a:solidFill>
                  <a:schemeClr val="tx1"/>
                </a:solidFill>
              </a:rPr>
              <a:t>P</a:t>
            </a:r>
            <a:r>
              <a:rPr lang="en-IN" sz="1900" dirty="0" smtClean="0">
                <a:solidFill>
                  <a:schemeClr val="tx1"/>
                </a:solidFill>
              </a:rPr>
              <a:t>ayments </a:t>
            </a:r>
            <a:r>
              <a:rPr lang="en-IN" sz="1900" dirty="0">
                <a:solidFill>
                  <a:schemeClr val="tx1"/>
                </a:solidFill>
              </a:rPr>
              <a:t>made to a tennis player for </a:t>
            </a:r>
            <a:r>
              <a:rPr lang="en-IN" sz="1900" b="1" dirty="0">
                <a:solidFill>
                  <a:schemeClr val="tx1"/>
                </a:solidFill>
              </a:rPr>
              <a:t>wearing </a:t>
            </a:r>
            <a:r>
              <a:rPr lang="en-IN" sz="1900" b="1" dirty="0" smtClean="0">
                <a:solidFill>
                  <a:schemeClr val="tx1"/>
                </a:solidFill>
              </a:rPr>
              <a:t>a sponsor’s </a:t>
            </a:r>
            <a:r>
              <a:rPr lang="en-IN" sz="1900" b="1" dirty="0">
                <a:solidFill>
                  <a:schemeClr val="tx1"/>
                </a:solidFill>
              </a:rPr>
              <a:t>logo, trade mark or trade name on his tennis shirt</a:t>
            </a:r>
            <a:r>
              <a:rPr lang="en-IN" sz="1900" dirty="0">
                <a:solidFill>
                  <a:schemeClr val="tx1"/>
                </a:solidFill>
              </a:rPr>
              <a:t> during a </a:t>
            </a:r>
            <a:r>
              <a:rPr lang="en-IN" sz="1900" dirty="0" smtClean="0">
                <a:solidFill>
                  <a:schemeClr val="tx1"/>
                </a:solidFill>
              </a:rPr>
              <a:t>match.</a:t>
            </a:r>
            <a:endParaRPr lang="en-US" sz="1900" dirty="0" smtClean="0">
              <a:solidFill>
                <a:schemeClr val="tx1"/>
              </a:solidFill>
            </a:endParaRPr>
          </a:p>
          <a:p>
            <a:pPr marL="457200" indent="-457200" algn="just">
              <a:lnSpc>
                <a:spcPct val="110000"/>
              </a:lnSpc>
              <a:spcBef>
                <a:spcPts val="0"/>
              </a:spcBef>
              <a:spcAft>
                <a:spcPts val="300"/>
              </a:spcAft>
              <a:buFont typeface="+mj-lt"/>
              <a:buAutoNum type="alphaLcPeriod"/>
              <a:defRPr/>
            </a:pPr>
            <a:r>
              <a:rPr lang="en-US" sz="1900" dirty="0">
                <a:solidFill>
                  <a:schemeClr val="tx1"/>
                </a:solidFill>
              </a:rPr>
              <a:t>Income generated from </a:t>
            </a:r>
            <a:r>
              <a:rPr lang="en-US" sz="1900" b="1" dirty="0">
                <a:solidFill>
                  <a:schemeClr val="tx1"/>
                </a:solidFill>
              </a:rPr>
              <a:t>promotional activities of the entertainer</a:t>
            </a:r>
            <a:r>
              <a:rPr lang="en-US" sz="1900" dirty="0">
                <a:solidFill>
                  <a:schemeClr val="tx1"/>
                </a:solidFill>
              </a:rPr>
              <a:t> during his presence in source </a:t>
            </a:r>
            <a:r>
              <a:rPr lang="en-US" sz="1900" dirty="0" smtClean="0">
                <a:solidFill>
                  <a:schemeClr val="tx1"/>
                </a:solidFill>
              </a:rPr>
              <a:t>country. </a:t>
            </a:r>
          </a:p>
          <a:p>
            <a:pPr marL="457200" indent="-457200" algn="just">
              <a:lnSpc>
                <a:spcPct val="110000"/>
              </a:lnSpc>
              <a:spcBef>
                <a:spcPts val="0"/>
              </a:spcBef>
              <a:spcAft>
                <a:spcPts val="300"/>
              </a:spcAft>
              <a:buFont typeface="+mj-lt"/>
              <a:buAutoNum type="alphaLcPeriod"/>
              <a:defRPr/>
            </a:pPr>
            <a:r>
              <a:rPr lang="en-IN" sz="1900" dirty="0">
                <a:solidFill>
                  <a:schemeClr val="tx1"/>
                </a:solidFill>
              </a:rPr>
              <a:t>Payments for the </a:t>
            </a:r>
            <a:r>
              <a:rPr lang="en-IN" sz="1900" b="1" dirty="0">
                <a:solidFill>
                  <a:schemeClr val="tx1"/>
                </a:solidFill>
              </a:rPr>
              <a:t>simultaneous broadcasting of a performance by an entertainer or sportsperson made directly to the performer </a:t>
            </a:r>
            <a:r>
              <a:rPr lang="en-IN" sz="1900" dirty="0">
                <a:solidFill>
                  <a:schemeClr val="tx1"/>
                </a:solidFill>
              </a:rPr>
              <a:t>or for his or her benefit (</a:t>
            </a:r>
            <a:r>
              <a:rPr lang="en-IN" sz="1900" i="1" dirty="0">
                <a:solidFill>
                  <a:schemeClr val="tx1"/>
                </a:solidFill>
              </a:rPr>
              <a:t>e.g. </a:t>
            </a:r>
            <a:r>
              <a:rPr lang="en-IN" sz="1900" dirty="0">
                <a:solidFill>
                  <a:schemeClr val="tx1"/>
                </a:solidFill>
              </a:rPr>
              <a:t>a payment made to the star-company of the performer</a:t>
            </a:r>
            <a:r>
              <a:rPr lang="en-IN" sz="1900" dirty="0" smtClean="0">
                <a:solidFill>
                  <a:schemeClr val="tx1"/>
                </a:solidFill>
              </a:rPr>
              <a:t>).</a:t>
            </a:r>
          </a:p>
          <a:p>
            <a:pPr marL="457200" indent="-457200" algn="just">
              <a:lnSpc>
                <a:spcPct val="110000"/>
              </a:lnSpc>
              <a:spcBef>
                <a:spcPts val="0"/>
              </a:spcBef>
              <a:spcAft>
                <a:spcPts val="300"/>
              </a:spcAft>
              <a:buFont typeface="+mj-lt"/>
              <a:buAutoNum type="alphaLcPeriod"/>
              <a:defRPr/>
            </a:pPr>
            <a:r>
              <a:rPr lang="en-IN" sz="1900" dirty="0" smtClean="0">
                <a:solidFill>
                  <a:schemeClr val="tx1"/>
                </a:solidFill>
              </a:rPr>
              <a:t>Income from </a:t>
            </a:r>
            <a:r>
              <a:rPr lang="en-IN" sz="1900" b="1" dirty="0" smtClean="0">
                <a:solidFill>
                  <a:schemeClr val="tx1"/>
                </a:solidFill>
              </a:rPr>
              <a:t>combined activities </a:t>
            </a:r>
            <a:r>
              <a:rPr lang="en-IN" sz="1900" dirty="0" smtClean="0">
                <a:solidFill>
                  <a:schemeClr val="tx1"/>
                </a:solidFill>
              </a:rPr>
              <a:t>(for e.g. Steven Spielberg directing and acting in a movie -</a:t>
            </a:r>
            <a:r>
              <a:rPr lang="en-US" sz="1900" dirty="0" smtClean="0">
                <a:solidFill>
                  <a:schemeClr val="tx1"/>
                </a:solidFill>
              </a:rPr>
              <a:t> Predominantly </a:t>
            </a:r>
            <a:r>
              <a:rPr lang="en-US" sz="1900" dirty="0">
                <a:solidFill>
                  <a:schemeClr val="tx1"/>
                </a:solidFill>
              </a:rPr>
              <a:t>performing </a:t>
            </a:r>
            <a:r>
              <a:rPr lang="en-US" sz="1900" dirty="0" smtClean="0">
                <a:solidFill>
                  <a:schemeClr val="tx1"/>
                </a:solidFill>
              </a:rPr>
              <a:t>nature – Article </a:t>
            </a:r>
            <a:r>
              <a:rPr lang="en-US" sz="1900" dirty="0">
                <a:solidFill>
                  <a:schemeClr val="tx1"/>
                </a:solidFill>
              </a:rPr>
              <a:t>17 would apply </a:t>
            </a:r>
            <a:r>
              <a:rPr lang="en-US" sz="1900" dirty="0" smtClean="0">
                <a:solidFill>
                  <a:schemeClr val="tx1"/>
                </a:solidFill>
              </a:rPr>
              <a:t>- Performing </a:t>
            </a:r>
            <a:r>
              <a:rPr lang="en-US" sz="1900" dirty="0">
                <a:solidFill>
                  <a:schemeClr val="tx1"/>
                </a:solidFill>
              </a:rPr>
              <a:t>element </a:t>
            </a:r>
            <a:r>
              <a:rPr lang="en-US" sz="1900" dirty="0" smtClean="0">
                <a:solidFill>
                  <a:schemeClr val="tx1"/>
                </a:solidFill>
              </a:rPr>
              <a:t>negligible – entire </a:t>
            </a:r>
            <a:r>
              <a:rPr lang="en-US" sz="1900" dirty="0">
                <a:solidFill>
                  <a:schemeClr val="tx1"/>
                </a:solidFill>
              </a:rPr>
              <a:t>income out of Article </a:t>
            </a:r>
            <a:r>
              <a:rPr lang="en-US" sz="1900" dirty="0" smtClean="0">
                <a:solidFill>
                  <a:schemeClr val="tx1"/>
                </a:solidFill>
              </a:rPr>
              <a:t>17)</a:t>
            </a:r>
            <a:r>
              <a:rPr lang="en-US" sz="1900" dirty="0"/>
              <a:t>.</a:t>
            </a:r>
            <a:endParaRPr lang="en-IN" sz="1900" dirty="0" smtClean="0">
              <a:solidFill>
                <a:schemeClr val="tx1"/>
              </a:solidFill>
            </a:endParaRPr>
          </a:p>
          <a:p>
            <a:pPr marL="342900" indent="-342900" algn="just">
              <a:lnSpc>
                <a:spcPct val="120000"/>
              </a:lnSpc>
              <a:spcBef>
                <a:spcPts val="0"/>
              </a:spcBef>
              <a:spcAft>
                <a:spcPts val="0"/>
              </a:spcAft>
              <a:buClr>
                <a:srgbClr val="7030A0"/>
              </a:buClr>
              <a:buFont typeface="+mj-lt"/>
              <a:buAutoNum type="alphaLcPeriod"/>
              <a:defRPr/>
            </a:pPr>
            <a:endParaRPr lang="en-IN" sz="1900" dirty="0">
              <a:solidFill>
                <a:schemeClr val="tx1"/>
              </a:solidFill>
            </a:endParaRPr>
          </a:p>
          <a:p>
            <a:pPr algn="l">
              <a:lnSpc>
                <a:spcPct val="120000"/>
              </a:lnSpc>
              <a:spcBef>
                <a:spcPts val="0"/>
              </a:spcBef>
              <a:spcAft>
                <a:spcPts val="0"/>
              </a:spcAft>
              <a:buClr>
                <a:srgbClr val="7030A0"/>
              </a:buClr>
              <a:defRPr/>
            </a:pPr>
            <a:endParaRPr lang="en-US" sz="1900" dirty="0">
              <a:solidFill>
                <a:schemeClr val="tx1"/>
              </a:solidFill>
            </a:endParaRPr>
          </a:p>
          <a:p>
            <a:pPr marL="342900" indent="-342900" algn="l">
              <a:lnSpc>
                <a:spcPct val="120000"/>
              </a:lnSpc>
              <a:spcBef>
                <a:spcPts val="0"/>
              </a:spcBef>
              <a:spcAft>
                <a:spcPts val="0"/>
              </a:spcAft>
              <a:buClr>
                <a:srgbClr val="7030A0"/>
              </a:buClr>
              <a:buFont typeface="+mj-lt"/>
              <a:buAutoNum type="alphaLcParenR"/>
              <a:defRPr/>
            </a:pPr>
            <a:endParaRPr lang="en-US" sz="1900" dirty="0" smtClean="0">
              <a:solidFill>
                <a:schemeClr val="tx1"/>
              </a:solidFill>
            </a:endParaRPr>
          </a:p>
          <a:p>
            <a:pPr marL="342900" indent="-342900" algn="l">
              <a:lnSpc>
                <a:spcPct val="120000"/>
              </a:lnSpc>
              <a:spcBef>
                <a:spcPts val="0"/>
              </a:spcBef>
              <a:spcAft>
                <a:spcPts val="0"/>
              </a:spcAft>
              <a:buFont typeface="+mj-lt"/>
              <a:buAutoNum type="alphaLcParenR"/>
              <a:defRPr/>
            </a:pPr>
            <a:endParaRPr lang="en-US" sz="1900" dirty="0" smtClean="0">
              <a:solidFill>
                <a:schemeClr val="tx1"/>
              </a:solidFill>
            </a:endParaRPr>
          </a:p>
          <a:p>
            <a:pPr marL="342900" indent="-342900" algn="l">
              <a:lnSpc>
                <a:spcPct val="120000"/>
              </a:lnSpc>
              <a:spcBef>
                <a:spcPts val="0"/>
              </a:spcBef>
              <a:spcAft>
                <a:spcPts val="0"/>
              </a:spcAft>
              <a:buFont typeface="+mj-lt"/>
              <a:buAutoNum type="alphaLcParenR"/>
              <a:defRPr/>
            </a:pPr>
            <a:endParaRPr lang="en-US" sz="1900" dirty="0" smtClean="0">
              <a:solidFill>
                <a:schemeClr val="tx1"/>
              </a:solidFill>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23</a:t>
            </a:fld>
            <a:endParaRPr lang="en-US" dirty="0"/>
          </a:p>
        </p:txBody>
      </p:sp>
    </p:spTree>
    <p:extLst>
      <p:ext uri="{BB962C8B-B14F-4D97-AF65-F5344CB8AC3E}">
        <p14:creationId xmlns:p14="http://schemas.microsoft.com/office/powerpoint/2010/main" val="3462566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algn="just"/>
            <a:r>
              <a:rPr lang="en-US" sz="2800" b="1" dirty="0"/>
              <a:t>Article 17(1) – Illustrative types of Income covered</a:t>
            </a:r>
            <a:endParaRPr lang="en-US" sz="2800" dirty="0"/>
          </a:p>
        </p:txBody>
      </p:sp>
      <p:sp>
        <p:nvSpPr>
          <p:cNvPr id="3" name="Content Placeholder 2"/>
          <p:cNvSpPr>
            <a:spLocks noGrp="1"/>
          </p:cNvSpPr>
          <p:nvPr>
            <p:ph idx="1"/>
          </p:nvPr>
        </p:nvSpPr>
        <p:spPr>
          <a:xfrm>
            <a:off x="457200" y="762000"/>
            <a:ext cx="8229600" cy="5791200"/>
          </a:xfrm>
        </p:spPr>
        <p:txBody>
          <a:bodyPr/>
          <a:lstStyle/>
          <a:p>
            <a:pPr marL="857250" lvl="1" indent="-400050" algn="just">
              <a:spcAft>
                <a:spcPts val="600"/>
              </a:spcAft>
              <a:buFont typeface="+mj-lt"/>
              <a:buAutoNum type="alphaLcPeriod" startAt="7"/>
            </a:pPr>
            <a:r>
              <a:rPr lang="en-US" sz="1800" dirty="0"/>
              <a:t>Performance based fees/remuneration such as </a:t>
            </a:r>
            <a:r>
              <a:rPr lang="en-US" sz="1800" b="1" dirty="0"/>
              <a:t>participation fees</a:t>
            </a:r>
            <a:r>
              <a:rPr lang="en-US" sz="1800" dirty="0"/>
              <a:t>, </a:t>
            </a:r>
            <a:r>
              <a:rPr lang="en-US" sz="1800" dirty="0" smtClean="0"/>
              <a:t>share </a:t>
            </a:r>
            <a:r>
              <a:rPr lang="en-US" sz="1800" dirty="0"/>
              <a:t>in </a:t>
            </a:r>
            <a:r>
              <a:rPr lang="en-US" sz="1800" b="1" dirty="0"/>
              <a:t>gate </a:t>
            </a:r>
            <a:r>
              <a:rPr lang="en-US" sz="1800" b="1" dirty="0" smtClean="0"/>
              <a:t>receipts.</a:t>
            </a:r>
            <a:endParaRPr lang="en-US" sz="1800" b="1" dirty="0"/>
          </a:p>
          <a:p>
            <a:pPr marL="857250" lvl="1" indent="-400050" algn="just">
              <a:spcAft>
                <a:spcPts val="600"/>
              </a:spcAft>
              <a:buFont typeface="+mj-lt"/>
              <a:buAutoNum type="alphaLcPeriod" startAt="7"/>
            </a:pPr>
            <a:r>
              <a:rPr lang="en-US" sz="1800" dirty="0"/>
              <a:t>Income from </a:t>
            </a:r>
            <a:r>
              <a:rPr lang="en-US" sz="1800" b="1" dirty="0"/>
              <a:t>writing a column </a:t>
            </a:r>
            <a:r>
              <a:rPr lang="en-US" sz="1800" dirty="0"/>
              <a:t>in daily newspaper or journals related to </a:t>
            </a:r>
            <a:r>
              <a:rPr lang="en-US" sz="1800" dirty="0" smtClean="0"/>
              <a:t>performance.</a:t>
            </a:r>
            <a:endParaRPr lang="en-US" sz="1800" dirty="0"/>
          </a:p>
          <a:p>
            <a:pPr marL="857250" lvl="1" indent="-400050" algn="just">
              <a:spcAft>
                <a:spcPts val="600"/>
              </a:spcAft>
              <a:buFont typeface="+mj-lt"/>
              <a:buAutoNum type="alphaLcPeriod" startAt="7"/>
            </a:pPr>
            <a:r>
              <a:rPr lang="en-US" sz="1800" b="1" dirty="0"/>
              <a:t>Salary income of a member of an orchestra </a:t>
            </a:r>
            <a:r>
              <a:rPr lang="en-US" sz="1800" dirty="0"/>
              <a:t>or troupe for his </a:t>
            </a:r>
            <a:r>
              <a:rPr lang="en-US" sz="1800" dirty="0" smtClean="0"/>
              <a:t>performance.</a:t>
            </a:r>
            <a:endParaRPr lang="en-US" sz="1800" dirty="0"/>
          </a:p>
          <a:p>
            <a:pPr marL="857250" lvl="1" indent="-400050" algn="just">
              <a:spcAft>
                <a:spcPts val="600"/>
              </a:spcAft>
              <a:buFont typeface="+mj-lt"/>
              <a:buAutoNum type="alphaLcPeriod" startAt="7"/>
            </a:pPr>
            <a:r>
              <a:rPr lang="en-US" sz="1800" dirty="0"/>
              <a:t>Entertainer earning salary as an employee is liable to pay tax in source country in proportion to his salary which corresponds to his performance.</a:t>
            </a:r>
          </a:p>
          <a:p>
            <a:pPr marL="857250" lvl="1" indent="-400050" algn="just">
              <a:spcAft>
                <a:spcPts val="600"/>
              </a:spcAft>
              <a:buFont typeface="+mj-lt"/>
              <a:buAutoNum type="alphaLcPeriod" startAt="7"/>
            </a:pPr>
            <a:r>
              <a:rPr lang="en-US" sz="1800" dirty="0"/>
              <a:t>Income of </a:t>
            </a:r>
            <a:r>
              <a:rPr lang="en-US" sz="1800" b="1" dirty="0"/>
              <a:t>one person company belonging to entertainer </a:t>
            </a:r>
            <a:r>
              <a:rPr lang="en-US" sz="1800" dirty="0"/>
              <a:t>if domestic law of Source State permits </a:t>
            </a:r>
            <a:r>
              <a:rPr lang="en-US" sz="1800" b="1" dirty="0"/>
              <a:t>“look through” </a:t>
            </a:r>
            <a:r>
              <a:rPr lang="en-US" sz="1800" b="1" dirty="0" smtClean="0"/>
              <a:t>approach.</a:t>
            </a:r>
            <a:endParaRPr lang="en-US" sz="1800" b="1" dirty="0"/>
          </a:p>
          <a:p>
            <a:pPr marL="857250" lvl="1" indent="-400050" algn="just">
              <a:spcAft>
                <a:spcPts val="600"/>
              </a:spcAft>
              <a:buFont typeface="+mj-lt"/>
              <a:buAutoNum type="alphaLcPeriod" startAt="12"/>
            </a:pPr>
            <a:r>
              <a:rPr lang="en-US" sz="1800" b="1" dirty="0" smtClean="0"/>
              <a:t>Illustration</a:t>
            </a:r>
            <a:endParaRPr lang="en-US" sz="1800" dirty="0"/>
          </a:p>
          <a:p>
            <a:pPr lvl="2" algn="just">
              <a:spcAft>
                <a:spcPts val="600"/>
              </a:spcAft>
            </a:pPr>
            <a:r>
              <a:rPr lang="en-US" sz="1800" dirty="0"/>
              <a:t>Film actor is performing in India where a film is shot. Article 17 will apply to the income of the film actor. </a:t>
            </a:r>
          </a:p>
          <a:p>
            <a:pPr lvl="2" algn="just">
              <a:spcAft>
                <a:spcPts val="600"/>
              </a:spcAft>
            </a:pPr>
            <a:r>
              <a:rPr lang="en-US" sz="1800" dirty="0"/>
              <a:t>If the film is released worldwide except India, Article 17 will apply </a:t>
            </a:r>
            <a:r>
              <a:rPr lang="en-US" sz="1800" dirty="0" smtClean="0"/>
              <a:t>to the income of Film actor irrespective </a:t>
            </a:r>
            <a:r>
              <a:rPr lang="en-US" sz="1800" dirty="0"/>
              <a:t>of where the film is </a:t>
            </a:r>
            <a:r>
              <a:rPr lang="en-US" sz="1800" dirty="0" smtClean="0"/>
              <a:t>released.</a:t>
            </a:r>
            <a:endParaRPr lang="en-US" sz="1800" dirty="0"/>
          </a:p>
          <a:p>
            <a:endParaRPr lang="en-US"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24</a:t>
            </a:fld>
            <a:endParaRPr lang="en-US" dirty="0"/>
          </a:p>
        </p:txBody>
      </p:sp>
    </p:spTree>
    <p:extLst>
      <p:ext uri="{BB962C8B-B14F-4D97-AF65-F5344CB8AC3E}">
        <p14:creationId xmlns:p14="http://schemas.microsoft.com/office/powerpoint/2010/main" val="11509130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457200" y="609600"/>
            <a:ext cx="8229600" cy="5746750"/>
          </a:xfrm>
        </p:spPr>
        <p:txBody>
          <a:bodyPr/>
          <a:lstStyle/>
          <a:p>
            <a:pPr marL="514350" indent="-514350" algn="just">
              <a:spcAft>
                <a:spcPts val="600"/>
              </a:spcAft>
              <a:buFont typeface="Calibri" panose="020F0502020204030204" pitchFamily="34" charset="0"/>
              <a:buAutoNum type="alphaLcPeriod"/>
            </a:pPr>
            <a:r>
              <a:rPr lang="en-US" sz="2000" dirty="0" smtClean="0"/>
              <a:t>Payments received upon </a:t>
            </a:r>
            <a:r>
              <a:rPr lang="en-US" sz="2000" b="1" dirty="0" smtClean="0"/>
              <a:t>cancellation of a performance</a:t>
            </a:r>
            <a:r>
              <a:rPr lang="en-US" sz="2000" dirty="0" smtClean="0"/>
              <a:t> are not taxable under Article 17(1).</a:t>
            </a:r>
          </a:p>
          <a:p>
            <a:pPr marL="514350" indent="-514350" algn="just">
              <a:spcAft>
                <a:spcPts val="600"/>
              </a:spcAft>
              <a:buFont typeface="Calibri" panose="020F0502020204030204" pitchFamily="34" charset="0"/>
              <a:buAutoNum type="alphaLcPeriod"/>
            </a:pPr>
            <a:r>
              <a:rPr lang="en-US" sz="2000" b="1" dirty="0" smtClean="0"/>
              <a:t>Royalties for intellectual property rights</a:t>
            </a:r>
            <a:r>
              <a:rPr lang="en-US" sz="2000" dirty="0" smtClean="0"/>
              <a:t> will normally be covered under Article </a:t>
            </a:r>
            <a:r>
              <a:rPr lang="en-US" sz="2000" dirty="0"/>
              <a:t>12 i.e. Income to third party holding IPR for broadcasting </a:t>
            </a:r>
            <a:r>
              <a:rPr lang="en-US" sz="2000" dirty="0" smtClean="0"/>
              <a:t>rights.</a:t>
            </a:r>
            <a:endParaRPr lang="en-US" sz="2000" dirty="0"/>
          </a:p>
          <a:p>
            <a:pPr marL="514350" indent="-514350" algn="just">
              <a:spcAft>
                <a:spcPts val="600"/>
              </a:spcAft>
              <a:buFont typeface="Calibri" panose="020F0502020204030204" pitchFamily="34" charset="0"/>
              <a:buAutoNum type="alphaLcPeriod"/>
            </a:pPr>
            <a:r>
              <a:rPr lang="en-IN" sz="2000" b="1" dirty="0" smtClean="0"/>
              <a:t>Income received by impresarios</a:t>
            </a:r>
            <a:r>
              <a:rPr lang="en-IN" sz="2000" dirty="0" smtClean="0"/>
              <a:t> etc. for </a:t>
            </a:r>
            <a:r>
              <a:rPr lang="en-IN" sz="2000" b="1" dirty="0" smtClean="0"/>
              <a:t>arranging the appearance of an entertainer or sportsperson</a:t>
            </a:r>
            <a:r>
              <a:rPr lang="en-IN" sz="2000" dirty="0" smtClean="0"/>
              <a:t> is outside the scope of the Article, but any income they receive on behalf of the entertainer or sportsperson is of course covered by it.</a:t>
            </a:r>
          </a:p>
          <a:p>
            <a:pPr marL="514350" indent="-514350" algn="just">
              <a:spcAft>
                <a:spcPts val="600"/>
              </a:spcAft>
              <a:buFont typeface="Calibri" panose="020F0502020204030204" pitchFamily="34" charset="0"/>
              <a:buAutoNum type="alphaLcPeriod"/>
            </a:pPr>
            <a:r>
              <a:rPr lang="en-IN" sz="2000" b="1" dirty="0" smtClean="0"/>
              <a:t>Income received by administrative or support staff </a:t>
            </a:r>
            <a:r>
              <a:rPr lang="en-IN" sz="2000" dirty="0" smtClean="0"/>
              <a:t>(e.g. cameramen for a film, producers, film directors, choreographers, technical staff, road crew for a pop group, etc.</a:t>
            </a:r>
          </a:p>
          <a:p>
            <a:pPr marL="514350" indent="-514350" algn="just">
              <a:spcAft>
                <a:spcPts val="600"/>
              </a:spcAft>
              <a:buFont typeface="Calibri" panose="020F0502020204030204" pitchFamily="34" charset="0"/>
              <a:buAutoNum type="alphaLcPeriod"/>
            </a:pPr>
            <a:r>
              <a:rPr lang="en-IN" sz="2000" dirty="0" smtClean="0"/>
              <a:t>Income from </a:t>
            </a:r>
            <a:r>
              <a:rPr lang="en-IN" sz="2000" b="1" dirty="0" smtClean="0"/>
              <a:t>speaking engagement in conferences.</a:t>
            </a:r>
          </a:p>
          <a:p>
            <a:pPr marL="457200" indent="-457200" algn="just">
              <a:buFont typeface="+mj-lt"/>
              <a:buAutoNum type="alphaLcPeriod"/>
            </a:pPr>
            <a:r>
              <a:rPr lang="en-US" sz="2000" dirty="0"/>
              <a:t>Income as </a:t>
            </a:r>
            <a:r>
              <a:rPr lang="en-US" sz="2000" b="1" dirty="0"/>
              <a:t>reporter or commentator </a:t>
            </a:r>
          </a:p>
          <a:p>
            <a:pPr marL="457200" indent="-457200" algn="just">
              <a:buFont typeface="+mj-lt"/>
              <a:buAutoNum type="alphaLcPeriod" startAt="8"/>
            </a:pPr>
            <a:r>
              <a:rPr lang="en-US" sz="2000" b="1" dirty="0" smtClean="0"/>
              <a:t>Promoters</a:t>
            </a:r>
            <a:r>
              <a:rPr lang="en-US" sz="2000" dirty="0" smtClean="0"/>
              <a:t> </a:t>
            </a:r>
            <a:r>
              <a:rPr lang="en-US" sz="2000" dirty="0"/>
              <a:t>involved in production of event</a:t>
            </a:r>
          </a:p>
          <a:p>
            <a:pPr marL="457200" indent="-457200" algn="just">
              <a:buFont typeface="+mj-lt"/>
              <a:buAutoNum type="alphaLcPeriod" startAt="9"/>
            </a:pPr>
            <a:r>
              <a:rPr lang="en-US" sz="2000" b="1" dirty="0"/>
              <a:t>Guest judge </a:t>
            </a:r>
            <a:r>
              <a:rPr lang="en-US" sz="2000" dirty="0"/>
              <a:t>in singing competition</a:t>
            </a:r>
          </a:p>
          <a:p>
            <a:pPr marL="457200" indent="-457200" algn="just">
              <a:buFont typeface="+mj-lt"/>
              <a:buAutoNum type="alphaLcPeriod" startAt="10"/>
            </a:pPr>
            <a:r>
              <a:rPr lang="en-US" sz="2000" dirty="0"/>
              <a:t>Income </a:t>
            </a:r>
            <a:r>
              <a:rPr lang="en-US" sz="2000" b="1" dirty="0"/>
              <a:t>not attributed to performance </a:t>
            </a:r>
            <a:r>
              <a:rPr lang="en-US" sz="2000" dirty="0"/>
              <a:t>in source </a:t>
            </a:r>
            <a:r>
              <a:rPr lang="en-US" sz="2000" dirty="0" smtClean="0"/>
              <a:t>state.</a:t>
            </a:r>
            <a:endParaRPr lang="en-US" sz="2000" dirty="0"/>
          </a:p>
        </p:txBody>
      </p:sp>
      <p:sp>
        <p:nvSpPr>
          <p:cNvPr id="31747" name="Title 1"/>
          <p:cNvSpPr txBox="1">
            <a:spLocks/>
          </p:cNvSpPr>
          <p:nvPr/>
        </p:nvSpPr>
        <p:spPr bwMode="auto">
          <a:xfrm>
            <a:off x="228600" y="0"/>
            <a:ext cx="8458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2800" b="1" dirty="0"/>
              <a:t>Article 17(1) – Illustrative types of Income not covered</a:t>
            </a:r>
            <a:endParaRPr lang="en-US" sz="4400" b="1"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25</a:t>
            </a:fld>
            <a:endParaRPr lang="en-US" dirty="0"/>
          </a:p>
        </p:txBody>
      </p:sp>
    </p:spTree>
    <p:extLst>
      <p:ext uri="{BB962C8B-B14F-4D97-AF65-F5344CB8AC3E}">
        <p14:creationId xmlns:p14="http://schemas.microsoft.com/office/powerpoint/2010/main" val="27872378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pPr algn="just"/>
            <a:r>
              <a:rPr lang="en-US" sz="2800" b="1" dirty="0"/>
              <a:t>Nature of Income Covered by Other Articles</a:t>
            </a:r>
            <a:endParaRPr lang="en-US" sz="2800" dirty="0"/>
          </a:p>
        </p:txBody>
      </p:sp>
      <p:sp>
        <p:nvSpPr>
          <p:cNvPr id="3" name="Content Placeholder 2"/>
          <p:cNvSpPr>
            <a:spLocks noGrp="1"/>
          </p:cNvSpPr>
          <p:nvPr>
            <p:ph idx="1"/>
          </p:nvPr>
        </p:nvSpPr>
        <p:spPr>
          <a:xfrm>
            <a:off x="457200" y="914400"/>
            <a:ext cx="8229600" cy="5211763"/>
          </a:xfrm>
        </p:spPr>
        <p:txBody>
          <a:bodyPr/>
          <a:lstStyle/>
          <a:p>
            <a:pPr marL="914400" lvl="1" indent="-457200" algn="just">
              <a:buFont typeface="+mj-lt"/>
              <a:buAutoNum type="alphaLcPeriod"/>
            </a:pPr>
            <a:r>
              <a:rPr lang="en-US" sz="2000" dirty="0" smtClean="0"/>
              <a:t>Income </a:t>
            </a:r>
            <a:r>
              <a:rPr lang="en-US" sz="2000" dirty="0"/>
              <a:t>for Image rights not closely connected with performance </a:t>
            </a:r>
          </a:p>
          <a:p>
            <a:pPr marL="914400" lvl="1" indent="-457200" algn="just">
              <a:buFont typeface="+mj-lt"/>
              <a:buAutoNum type="alphaLcPeriod"/>
            </a:pPr>
            <a:r>
              <a:rPr lang="en-US" sz="2000" dirty="0"/>
              <a:t>Sponsorship and advertising fees not related to performance</a:t>
            </a:r>
          </a:p>
          <a:p>
            <a:pPr marL="914400" lvl="1" indent="-457200" algn="just">
              <a:buFont typeface="+mj-lt"/>
              <a:buAutoNum type="alphaLcPeriod"/>
            </a:pPr>
            <a:r>
              <a:rPr lang="en-US" sz="2000" dirty="0"/>
              <a:t>Merchandising income from sale which is not related to performance</a:t>
            </a:r>
          </a:p>
          <a:p>
            <a:pPr marL="914400" lvl="1" indent="-457200" algn="just">
              <a:buFont typeface="+mj-lt"/>
              <a:buAutoNum type="alphaLcPeriod"/>
            </a:pPr>
            <a:r>
              <a:rPr lang="en-US" sz="2000" dirty="0"/>
              <a:t>Income against the cancellation of performance, since it is compensation for income lost due to cancellation of performance and not associated with </a:t>
            </a:r>
            <a:r>
              <a:rPr lang="en-US" sz="2000" dirty="0" smtClean="0"/>
              <a:t>performance. </a:t>
            </a:r>
            <a:endParaRPr lang="en-US" sz="2000" dirty="0"/>
          </a:p>
          <a:p>
            <a:pPr marL="914400" lvl="1" indent="-457200" algn="just">
              <a:buFont typeface="+mj-lt"/>
              <a:buAutoNum type="alphaLcPeriod"/>
            </a:pPr>
            <a:r>
              <a:rPr lang="en-US" sz="2000" dirty="0"/>
              <a:t>Income from restrictive covenants</a:t>
            </a:r>
          </a:p>
          <a:p>
            <a:pPr marL="914400" lvl="1" indent="-457200" algn="just">
              <a:buFont typeface="+mj-lt"/>
              <a:buAutoNum type="alphaLcPeriod"/>
            </a:pPr>
            <a:r>
              <a:rPr lang="en-US" sz="2000" dirty="0"/>
              <a:t>Income earned by a former sportsperson providing commentary during the broadcast of a sport event or reporting on sport event in which he is not </a:t>
            </a:r>
            <a:r>
              <a:rPr lang="en-US" sz="2000" dirty="0" smtClean="0"/>
              <a:t>participating.</a:t>
            </a:r>
            <a:endParaRPr lang="en-US" sz="2000" dirty="0"/>
          </a:p>
          <a:p>
            <a:pPr marL="914400" lvl="1" indent="-457200" algn="just">
              <a:buFont typeface="+mj-lt"/>
              <a:buAutoNum type="alphaLcPeriod"/>
            </a:pPr>
            <a:r>
              <a:rPr lang="en-US" sz="2000" dirty="0"/>
              <a:t>Income from repeat telecast</a:t>
            </a:r>
          </a:p>
          <a:p>
            <a:pPr marL="914400" lvl="1" indent="-457200" algn="just">
              <a:buFont typeface="+mj-lt"/>
              <a:buAutoNum type="alphaLcPeriod"/>
            </a:pPr>
            <a:r>
              <a:rPr lang="en-US" sz="2000" dirty="0"/>
              <a:t>Fees for interview with music channel not closely connected with </a:t>
            </a:r>
            <a:r>
              <a:rPr lang="en-US" sz="2000" dirty="0" smtClean="0"/>
              <a:t>performance.</a:t>
            </a:r>
            <a:endParaRPr lang="en-US" sz="2000" dirty="0"/>
          </a:p>
          <a:p>
            <a:pPr>
              <a:buFont typeface="Wingdings" panose="05000000000000000000" pitchFamily="2" charset="2"/>
              <a:buChar char="§"/>
            </a:pPr>
            <a:endParaRPr lang="en-US"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26</a:t>
            </a:fld>
            <a:endParaRPr lang="en-US" dirty="0"/>
          </a:p>
        </p:txBody>
      </p:sp>
    </p:spTree>
    <p:extLst>
      <p:ext uri="{BB962C8B-B14F-4D97-AF65-F5344CB8AC3E}">
        <p14:creationId xmlns:p14="http://schemas.microsoft.com/office/powerpoint/2010/main" val="739372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4818" name="Title 1"/>
          <p:cNvSpPr>
            <a:spLocks noGrp="1"/>
          </p:cNvSpPr>
          <p:nvPr>
            <p:ph type="title"/>
          </p:nvPr>
        </p:nvSpPr>
        <p:spPr>
          <a:xfrm>
            <a:off x="422275" y="152401"/>
            <a:ext cx="8458200" cy="380999"/>
          </a:xfrm>
        </p:spPr>
        <p:txBody>
          <a:bodyPr/>
          <a:lstStyle/>
          <a:p>
            <a:pPr algn="l"/>
            <a:r>
              <a:rPr lang="en-IN" sz="2800" b="1" dirty="0" smtClean="0"/>
              <a:t>Aspects which are not relevant while applying Article 17</a:t>
            </a:r>
          </a:p>
        </p:txBody>
      </p:sp>
      <p:sp>
        <p:nvSpPr>
          <p:cNvPr id="3" name="Content Placeholder 2"/>
          <p:cNvSpPr>
            <a:spLocks noGrp="1"/>
          </p:cNvSpPr>
          <p:nvPr>
            <p:ph idx="1"/>
          </p:nvPr>
        </p:nvSpPr>
        <p:spPr>
          <a:xfrm>
            <a:off x="457200" y="533400"/>
            <a:ext cx="8229600" cy="5822950"/>
          </a:xfrm>
        </p:spPr>
        <p:txBody>
          <a:bodyPr/>
          <a:lstStyle/>
          <a:p>
            <a:pPr marL="457200" indent="-457200" algn="just">
              <a:spcAft>
                <a:spcPts val="600"/>
              </a:spcAft>
              <a:buFont typeface="+mj-lt"/>
              <a:buAutoNum type="alphaLcPeriod"/>
              <a:defRPr/>
            </a:pPr>
            <a:r>
              <a:rPr lang="en-IN" sz="2000" b="1" dirty="0" smtClean="0"/>
              <a:t>Location or residence </a:t>
            </a:r>
            <a:r>
              <a:rPr lang="en-IN" sz="2000" dirty="0" smtClean="0"/>
              <a:t>of Payer </a:t>
            </a:r>
            <a:endParaRPr lang="en-US" sz="2000" dirty="0" smtClean="0"/>
          </a:p>
          <a:p>
            <a:pPr marL="457200" indent="-457200" algn="just">
              <a:spcAft>
                <a:spcPts val="600"/>
              </a:spcAft>
              <a:buFont typeface="+mj-lt"/>
              <a:buAutoNum type="alphaLcPeriod"/>
              <a:defRPr/>
            </a:pPr>
            <a:r>
              <a:rPr lang="en-IN" sz="2000" b="1" dirty="0" smtClean="0"/>
              <a:t>Number of days stay</a:t>
            </a:r>
            <a:r>
              <a:rPr lang="en-IN" sz="2000" dirty="0" smtClean="0"/>
              <a:t> in the source country </a:t>
            </a:r>
            <a:endParaRPr lang="en-US" sz="2000" dirty="0" smtClean="0"/>
          </a:p>
          <a:p>
            <a:pPr marL="457200" indent="-457200" algn="just">
              <a:spcAft>
                <a:spcPts val="600"/>
              </a:spcAft>
              <a:buFont typeface="+mj-lt"/>
              <a:buAutoNum type="alphaLcPeriod"/>
              <a:defRPr/>
            </a:pPr>
            <a:r>
              <a:rPr lang="en-IN" sz="2000" dirty="0" smtClean="0"/>
              <a:t>Having </a:t>
            </a:r>
            <a:r>
              <a:rPr lang="en-IN" sz="2000" b="1" dirty="0" smtClean="0"/>
              <a:t>PE or fixed base</a:t>
            </a:r>
            <a:r>
              <a:rPr lang="en-IN" sz="2000" dirty="0" smtClean="0"/>
              <a:t> of the entertainer in the source country </a:t>
            </a:r>
            <a:endParaRPr lang="en-US" sz="2000" dirty="0" smtClean="0"/>
          </a:p>
          <a:p>
            <a:pPr marL="457200" indent="-457200" algn="just">
              <a:spcAft>
                <a:spcPts val="600"/>
              </a:spcAft>
              <a:buFont typeface="+mj-lt"/>
              <a:buAutoNum type="alphaLcPeriod"/>
              <a:defRPr/>
            </a:pPr>
            <a:r>
              <a:rPr lang="en-IN" sz="2000" dirty="0" smtClean="0"/>
              <a:t>Entertainer or sportsperson performing as an </a:t>
            </a:r>
            <a:r>
              <a:rPr lang="en-IN" sz="2000" b="1" dirty="0" smtClean="0"/>
              <a:t>employee or independently </a:t>
            </a:r>
            <a:r>
              <a:rPr lang="en-IN" sz="2000" dirty="0" smtClean="0"/>
              <a:t>on contract</a:t>
            </a:r>
            <a:endParaRPr lang="en-US" sz="2000" dirty="0" smtClean="0"/>
          </a:p>
          <a:p>
            <a:pPr marL="457200" indent="-457200" algn="just">
              <a:spcAft>
                <a:spcPts val="600"/>
              </a:spcAft>
              <a:buFont typeface="+mj-lt"/>
              <a:buAutoNum type="alphaLcPeriod"/>
              <a:defRPr/>
            </a:pPr>
            <a:r>
              <a:rPr lang="en-IN" sz="2000" dirty="0" smtClean="0"/>
              <a:t>Entertainers present </a:t>
            </a:r>
            <a:r>
              <a:rPr lang="en-IN" sz="2000" b="1" dirty="0" smtClean="0"/>
              <a:t>directly on the stage or through radio or TV. </a:t>
            </a:r>
            <a:endParaRPr lang="en-US" sz="2000" b="1" dirty="0" smtClean="0"/>
          </a:p>
          <a:p>
            <a:pPr marL="457200" indent="-457200" algn="just">
              <a:spcAft>
                <a:spcPts val="600"/>
              </a:spcAft>
              <a:buFont typeface="+mj-lt"/>
              <a:buAutoNum type="alphaLcPeriod"/>
              <a:defRPr/>
            </a:pPr>
            <a:r>
              <a:rPr lang="en-IN" sz="2000" b="1" dirty="0" smtClean="0"/>
              <a:t>One time</a:t>
            </a:r>
            <a:r>
              <a:rPr lang="en-IN" sz="2000" dirty="0" smtClean="0"/>
              <a:t> performance </a:t>
            </a:r>
            <a:r>
              <a:rPr lang="en-IN" sz="2000" b="1" dirty="0" smtClean="0"/>
              <a:t>or regular</a:t>
            </a:r>
            <a:r>
              <a:rPr lang="en-IN" sz="2000" dirty="0" smtClean="0"/>
              <a:t> performance</a:t>
            </a:r>
            <a:endParaRPr lang="en-US" sz="2000" dirty="0" smtClean="0"/>
          </a:p>
          <a:p>
            <a:pPr marL="457200" indent="-457200" algn="just">
              <a:spcAft>
                <a:spcPts val="600"/>
              </a:spcAft>
              <a:buFont typeface="+mj-lt"/>
              <a:buAutoNum type="alphaLcPeriod"/>
              <a:defRPr/>
            </a:pPr>
            <a:r>
              <a:rPr lang="en-US" sz="2000" b="1" dirty="0" smtClean="0"/>
              <a:t>Treaty examples</a:t>
            </a:r>
            <a:endParaRPr lang="en-US" sz="2000" dirty="0" smtClean="0"/>
          </a:p>
          <a:p>
            <a:pPr marL="971550" lvl="1" indent="-514350" algn="just">
              <a:spcAft>
                <a:spcPts val="600"/>
              </a:spcAft>
              <a:buFont typeface="+mj-lt"/>
              <a:buAutoNum type="romanLcPeriod"/>
              <a:defRPr/>
            </a:pPr>
            <a:r>
              <a:rPr lang="en-US" sz="2000" b="1" dirty="0" smtClean="0"/>
              <a:t>India-Egypt tax treaty</a:t>
            </a:r>
            <a:r>
              <a:rPr lang="en-US" sz="2000" dirty="0" smtClean="0"/>
              <a:t> provides time threshold of 15 days during the relevant fiscal year.</a:t>
            </a:r>
          </a:p>
          <a:p>
            <a:pPr marL="971550" lvl="1" indent="-514350" algn="just">
              <a:spcAft>
                <a:spcPts val="600"/>
              </a:spcAft>
              <a:buFont typeface="+mj-lt"/>
              <a:buAutoNum type="romanLcPeriod"/>
              <a:defRPr/>
            </a:pPr>
            <a:r>
              <a:rPr lang="en-US" sz="2000" b="1" dirty="0" smtClean="0"/>
              <a:t>India-USA tax treaty </a:t>
            </a:r>
            <a:r>
              <a:rPr lang="en-US" sz="2000" b="1" dirty="0"/>
              <a:t>-</a:t>
            </a:r>
            <a:r>
              <a:rPr lang="en-US" sz="2000" dirty="0"/>
              <a:t> Exception provided where net income derived does not exceed USD </a:t>
            </a:r>
            <a:r>
              <a:rPr lang="en-US" sz="2000" dirty="0" smtClean="0"/>
              <a:t>1,500.</a:t>
            </a: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838200"/>
          </a:xfrm>
        </p:spPr>
        <p:txBody>
          <a:bodyPr/>
          <a:lstStyle/>
          <a:p>
            <a:pPr algn="l"/>
            <a:r>
              <a:rPr lang="en-US" sz="2800" b="1" dirty="0"/>
              <a:t>Judicial Precedents</a:t>
            </a:r>
            <a:endParaRPr lang="en-IN" sz="2800" b="1" dirty="0" smtClean="0"/>
          </a:p>
        </p:txBody>
      </p:sp>
      <p:sp>
        <p:nvSpPr>
          <p:cNvPr id="36867" name="Content Placeholder 2"/>
          <p:cNvSpPr>
            <a:spLocks noGrp="1"/>
          </p:cNvSpPr>
          <p:nvPr>
            <p:ph idx="1"/>
          </p:nvPr>
        </p:nvSpPr>
        <p:spPr>
          <a:xfrm>
            <a:off x="457200" y="685800"/>
            <a:ext cx="8534400" cy="5791200"/>
          </a:xfrm>
        </p:spPr>
        <p:txBody>
          <a:bodyPr/>
          <a:lstStyle/>
          <a:p>
            <a:pPr eaLnBrk="1" hangingPunct="1">
              <a:spcBef>
                <a:spcPts val="600"/>
              </a:spcBef>
              <a:spcAft>
                <a:spcPts val="600"/>
              </a:spcAft>
              <a:buFont typeface="Arial" panose="020B0604020202020204" pitchFamily="34" charset="0"/>
              <a:buNone/>
            </a:pPr>
            <a:r>
              <a:rPr lang="en-US" sz="2200" b="1" dirty="0" smtClean="0"/>
              <a:t>Agassi v Robinson – UK Judicial Precedent</a:t>
            </a:r>
          </a:p>
          <a:p>
            <a:pPr algn="just" eaLnBrk="1" hangingPunct="1">
              <a:lnSpc>
                <a:spcPct val="114000"/>
              </a:lnSpc>
              <a:spcBef>
                <a:spcPts val="600"/>
              </a:spcBef>
              <a:spcAft>
                <a:spcPts val="600"/>
              </a:spcAft>
              <a:buClr>
                <a:srgbClr val="002060"/>
              </a:buClr>
              <a:buFont typeface="Wingdings" panose="05000000000000000000" pitchFamily="2" charset="2"/>
              <a:buChar char="§"/>
            </a:pPr>
            <a:r>
              <a:rPr lang="en-US" sz="2200" dirty="0" smtClean="0"/>
              <a:t>Mr. Andre Agassi, a US-tax resident visited UK for short duration to play in various tournaments and in particular at Wimbledon.</a:t>
            </a:r>
          </a:p>
          <a:p>
            <a:pPr algn="just" eaLnBrk="1" hangingPunct="1">
              <a:lnSpc>
                <a:spcPct val="114000"/>
              </a:lnSpc>
              <a:spcBef>
                <a:spcPts val="600"/>
              </a:spcBef>
              <a:spcAft>
                <a:spcPts val="600"/>
              </a:spcAft>
              <a:buClr>
                <a:srgbClr val="002060"/>
              </a:buClr>
              <a:buFont typeface="Wingdings" panose="05000000000000000000" pitchFamily="2" charset="2"/>
              <a:buChar char="§"/>
            </a:pPr>
            <a:r>
              <a:rPr lang="en-US" sz="2200" dirty="0" smtClean="0"/>
              <a:t>He controlled a US corporation (Andre Agassi Enterprises Inc) through which he negotiated endorsement contracts with manufacturers of sporting equipment including Nike and Head, neither of which had a tax presence in UK.</a:t>
            </a:r>
          </a:p>
          <a:p>
            <a:pPr algn="just" eaLnBrk="1" hangingPunct="1">
              <a:lnSpc>
                <a:spcPct val="114000"/>
              </a:lnSpc>
              <a:spcBef>
                <a:spcPts val="600"/>
              </a:spcBef>
              <a:spcAft>
                <a:spcPts val="600"/>
              </a:spcAft>
              <a:buClr>
                <a:srgbClr val="002060"/>
              </a:buClr>
              <a:buFont typeface="Wingdings" panose="05000000000000000000" pitchFamily="2" charset="2"/>
              <a:buChar char="§"/>
            </a:pPr>
            <a:r>
              <a:rPr lang="en-US" sz="2200" dirty="0" smtClean="0"/>
              <a:t>Revenue authorities assessed Andre Agassi for tax in connection with the sponsorship income received by the non-resident corporation.</a:t>
            </a:r>
          </a:p>
          <a:p>
            <a:pPr algn="just" eaLnBrk="1" hangingPunct="1">
              <a:lnSpc>
                <a:spcPct val="114000"/>
              </a:lnSpc>
              <a:spcBef>
                <a:spcPts val="600"/>
              </a:spcBef>
              <a:spcAft>
                <a:spcPts val="600"/>
              </a:spcAft>
              <a:buClr>
                <a:srgbClr val="002060"/>
              </a:buClr>
              <a:buFont typeface="Wingdings" panose="05000000000000000000" pitchFamily="2" charset="2"/>
              <a:buChar char="§"/>
            </a:pPr>
            <a:r>
              <a:rPr lang="en-US" sz="2200" dirty="0" smtClean="0"/>
              <a:t>UK House of Lords upheld the extra-territorial applicability of the UK domestic tax law provisions and held that endorsement income paid by non-resident UK sponsors to non-resident corporation is liable to tax in UK. </a:t>
            </a:r>
          </a:p>
          <a:p>
            <a:endParaRPr lang="en-IN" sz="2200" dirty="0" smtClean="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2031" y="228600"/>
            <a:ext cx="8229600" cy="685800"/>
          </a:xfrm>
        </p:spPr>
        <p:txBody>
          <a:bodyPr>
            <a:normAutofit/>
          </a:bodyPr>
          <a:lstStyle/>
          <a:p>
            <a:pPr lvl="0" algn="l"/>
            <a:r>
              <a:rPr lang="en-US" sz="2954" b="1" dirty="0">
                <a:latin typeface="+mn-lt"/>
              </a:rPr>
              <a:t>Judicial</a:t>
            </a:r>
            <a:r>
              <a:rPr lang="en-US" sz="2954" b="1" dirty="0"/>
              <a:t> </a:t>
            </a:r>
            <a:r>
              <a:rPr lang="en-US" sz="2954" b="1" dirty="0" smtClean="0"/>
              <a:t>Precedents</a:t>
            </a:r>
            <a:endParaRPr lang="en-US" sz="2954" dirty="0"/>
          </a:p>
        </p:txBody>
      </p:sp>
      <p:sp>
        <p:nvSpPr>
          <p:cNvPr id="3" name="Content Placeholder 2"/>
          <p:cNvSpPr>
            <a:spLocks noGrp="1"/>
          </p:cNvSpPr>
          <p:nvPr>
            <p:ph idx="1"/>
          </p:nvPr>
        </p:nvSpPr>
        <p:spPr>
          <a:xfrm>
            <a:off x="457200" y="914400"/>
            <a:ext cx="8229600" cy="5398477"/>
          </a:xfrm>
        </p:spPr>
        <p:txBody>
          <a:bodyPr>
            <a:noAutofit/>
          </a:bodyPr>
          <a:lstStyle/>
          <a:p>
            <a:pPr marL="0" indent="0" algn="just">
              <a:buNone/>
            </a:pPr>
            <a:r>
              <a:rPr lang="en-US" sz="1846" b="1" dirty="0"/>
              <a:t>Canadian decision in Cheek v The Queen (2002 DTC 1283 (Tax Court of Canada))</a:t>
            </a:r>
            <a:endParaRPr lang="en-US" sz="1846" dirty="0"/>
          </a:p>
          <a:p>
            <a:pPr marL="457200" lvl="1" indent="-457200" algn="just">
              <a:lnSpc>
                <a:spcPct val="125000"/>
              </a:lnSpc>
              <a:spcAft>
                <a:spcPts val="600"/>
              </a:spcAft>
              <a:buFont typeface="Wingdings" panose="05000000000000000000" pitchFamily="2" charset="2"/>
              <a:buChar char="§"/>
            </a:pPr>
            <a:r>
              <a:rPr lang="en-US" sz="2000" dirty="0"/>
              <a:t>Issue: Whether a “radio broadcaster” of baseball games would fall under Article XVI (Artistes and Athletes) of the 1980 Canada–United States Income Tax Convention. </a:t>
            </a:r>
          </a:p>
          <a:p>
            <a:pPr marL="457200" lvl="1" indent="-457200" algn="just">
              <a:lnSpc>
                <a:spcPct val="125000"/>
              </a:lnSpc>
              <a:spcAft>
                <a:spcPts val="600"/>
              </a:spcAft>
              <a:buFont typeface="Wingdings" panose="05000000000000000000" pitchFamily="2" charset="2"/>
              <a:buChar char="§"/>
            </a:pPr>
            <a:r>
              <a:rPr lang="en-US" sz="2000" dirty="0"/>
              <a:t>The radio broadcaster Thomas Cheek, had been the commentator of the Toronto Blue </a:t>
            </a:r>
            <a:r>
              <a:rPr lang="en-US" sz="2000" dirty="0" smtClean="0"/>
              <a:t>Jays </a:t>
            </a:r>
            <a:r>
              <a:rPr lang="en-US" sz="2000" dirty="0"/>
              <a:t>together with a partner-commentator. </a:t>
            </a:r>
          </a:p>
          <a:p>
            <a:pPr marL="457200" lvl="1" indent="-457200" algn="just">
              <a:lnSpc>
                <a:spcPct val="125000"/>
              </a:lnSpc>
              <a:spcAft>
                <a:spcPts val="600"/>
              </a:spcAft>
              <a:buFont typeface="Wingdings" panose="05000000000000000000" pitchFamily="2" charset="2"/>
              <a:buChar char="§"/>
            </a:pPr>
            <a:r>
              <a:rPr lang="en-US" sz="2000" dirty="0"/>
              <a:t>Thomas Cheek was resident in the United States, was not an employee and did not have a fixed base in Canada that would have made him taxable under Article XIV (Independent Personal Services). </a:t>
            </a:r>
          </a:p>
          <a:p>
            <a:pPr marL="457200" lvl="1" indent="-457200" algn="just">
              <a:lnSpc>
                <a:spcPct val="125000"/>
              </a:lnSpc>
              <a:spcAft>
                <a:spcPts val="600"/>
              </a:spcAft>
              <a:buFont typeface="Wingdings" panose="05000000000000000000" pitchFamily="2" charset="2"/>
              <a:buChar char="§"/>
            </a:pPr>
            <a:r>
              <a:rPr lang="en-US" sz="2000" dirty="0"/>
              <a:t>In a baseball game of three hours, only 16-18 minutes are actual “motion”, the rest is “down time”. The challenge facing the broadcaster is to hold the attention of the radio audience, even when there is no activity on the field. </a:t>
            </a:r>
          </a:p>
          <a:p>
            <a:pPr lvl="1" algn="just">
              <a:lnSpc>
                <a:spcPct val="150000"/>
              </a:lnSpc>
              <a:spcAft>
                <a:spcPts val="600"/>
              </a:spcAft>
              <a:buFont typeface="Wingdings" panose="05000000000000000000" pitchFamily="2" charset="2"/>
              <a:buChar char="Ø"/>
            </a:pPr>
            <a:endParaRPr lang="en-US" sz="1662"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29</a:t>
            </a:fld>
            <a:endParaRPr lang="en-US" dirty="0"/>
          </a:p>
        </p:txBody>
      </p:sp>
    </p:spTree>
    <p:extLst>
      <p:ext uri="{BB962C8B-B14F-4D97-AF65-F5344CB8AC3E}">
        <p14:creationId xmlns:p14="http://schemas.microsoft.com/office/powerpoint/2010/main" val="2149420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715962"/>
          </a:xfrm>
        </p:spPr>
        <p:txBody>
          <a:bodyPr/>
          <a:lstStyle/>
          <a:p>
            <a:pPr algn="l" eaLnBrk="1" hangingPunct="1"/>
            <a:r>
              <a:rPr lang="en-US" sz="2800" b="1" dirty="0" smtClean="0"/>
              <a:t>Taxation of Artistes &amp; Sportsmen – Income-tax Act</a:t>
            </a:r>
          </a:p>
        </p:txBody>
      </p:sp>
      <p:sp>
        <p:nvSpPr>
          <p:cNvPr id="3" name="Content Placeholder 2"/>
          <p:cNvSpPr>
            <a:spLocks noGrp="1"/>
          </p:cNvSpPr>
          <p:nvPr>
            <p:ph idx="1"/>
          </p:nvPr>
        </p:nvSpPr>
        <p:spPr>
          <a:xfrm>
            <a:off x="457200" y="838200"/>
            <a:ext cx="8229600" cy="5518150"/>
          </a:xfrm>
        </p:spPr>
        <p:txBody>
          <a:bodyPr/>
          <a:lstStyle/>
          <a:p>
            <a:pPr marL="1150938" lvl="1" indent="-693738" algn="just">
              <a:spcAft>
                <a:spcPts val="1200"/>
              </a:spcAft>
              <a:buNone/>
            </a:pPr>
            <a:endParaRPr lang="en-US" sz="2200" b="1" dirty="0" smtClean="0"/>
          </a:p>
          <a:p>
            <a:pPr marL="1150938" lvl="1" indent="-693738" algn="just">
              <a:spcAft>
                <a:spcPts val="1200"/>
              </a:spcAft>
              <a:buNone/>
            </a:pPr>
            <a:r>
              <a:rPr lang="en-US" sz="2200" b="1" dirty="0" smtClean="0"/>
              <a:t>Taxability </a:t>
            </a:r>
            <a:r>
              <a:rPr lang="en-US" sz="2200" b="1" dirty="0"/>
              <a:t>under Domestic Law</a:t>
            </a:r>
          </a:p>
          <a:p>
            <a:pPr lvl="1" algn="just">
              <a:spcAft>
                <a:spcPts val="1200"/>
              </a:spcAft>
              <a:buFont typeface="Wingdings" panose="05000000000000000000" pitchFamily="2" charset="2"/>
              <a:buChar char="§"/>
            </a:pPr>
            <a:r>
              <a:rPr lang="en-US" sz="2000" dirty="0" smtClean="0"/>
              <a:t>Section </a:t>
            </a:r>
            <a:r>
              <a:rPr lang="en-US" sz="2000" dirty="0"/>
              <a:t>5 r.w.s. 9 will determine taxability of income of Artistes etc. in India </a:t>
            </a:r>
          </a:p>
          <a:p>
            <a:pPr lvl="1" algn="just">
              <a:spcAft>
                <a:spcPts val="1200"/>
              </a:spcAft>
              <a:buFont typeface="Wingdings" panose="05000000000000000000" pitchFamily="2" charset="2"/>
              <a:buChar char="§"/>
            </a:pPr>
            <a:r>
              <a:rPr lang="en-US" sz="2000" dirty="0" smtClean="0"/>
              <a:t>Section </a:t>
            </a:r>
            <a:r>
              <a:rPr lang="en-US" sz="2000" dirty="0"/>
              <a:t>115BBA – Tax on non-resident </a:t>
            </a:r>
            <a:r>
              <a:rPr lang="en-US" sz="2000" dirty="0" smtClean="0"/>
              <a:t>sportsman </a:t>
            </a:r>
            <a:r>
              <a:rPr lang="en-US" sz="2000" dirty="0"/>
              <a:t>or sports association</a:t>
            </a:r>
          </a:p>
          <a:p>
            <a:pPr lvl="1" algn="just">
              <a:spcAft>
                <a:spcPts val="1200"/>
              </a:spcAft>
              <a:buFont typeface="Wingdings" panose="05000000000000000000" pitchFamily="2" charset="2"/>
              <a:buChar char="§"/>
            </a:pPr>
            <a:r>
              <a:rPr lang="en-US" sz="2000" dirty="0" smtClean="0"/>
              <a:t>CBDT </a:t>
            </a:r>
            <a:r>
              <a:rPr lang="en-US" sz="2000" dirty="0"/>
              <a:t>Circular No. 787 dated 10.02.2000</a:t>
            </a:r>
          </a:p>
          <a:p>
            <a:pPr lvl="1" algn="just">
              <a:spcAft>
                <a:spcPts val="1200"/>
              </a:spcAft>
              <a:buFont typeface="Wingdings" panose="05000000000000000000" pitchFamily="2" charset="2"/>
              <a:buChar char="§"/>
            </a:pPr>
            <a:r>
              <a:rPr lang="en-US" sz="2000" dirty="0" smtClean="0"/>
              <a:t>Withholding </a:t>
            </a:r>
            <a:r>
              <a:rPr lang="en-US" sz="2000" dirty="0"/>
              <a:t>tax u/s. 194E</a:t>
            </a:r>
          </a:p>
          <a:p>
            <a:pPr marL="1150938" indent="-693738" algn="just"/>
            <a:endParaRPr lang="en-US" dirty="0"/>
          </a:p>
          <a:p>
            <a:pPr marL="0" indent="0">
              <a:buNone/>
            </a:pPr>
            <a:endParaRPr lang="en-US" dirty="0"/>
          </a:p>
        </p:txBody>
      </p:sp>
      <p:sp>
        <p:nvSpPr>
          <p:cNvPr id="18435" name="Content Placeholder 2"/>
          <p:cNvSpPr txBox="1">
            <a:spLocks/>
          </p:cNvSpPr>
          <p:nvPr/>
        </p:nvSpPr>
        <p:spPr bwMode="auto">
          <a:xfrm>
            <a:off x="434975" y="4876800"/>
            <a:ext cx="8099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6075" indent="-34607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600"/>
              </a:spcBef>
              <a:buClr>
                <a:srgbClr val="7030A0"/>
              </a:buClr>
              <a:buSzPct val="75000"/>
              <a:buFont typeface="Calibri" panose="020F0502020204030204" pitchFamily="34" charset="0"/>
              <a:buAutoNum type="alphaLcPeriod"/>
            </a:pPr>
            <a:endParaRPr lang="en-US" sz="1800" dirty="0">
              <a:latin typeface="Arial" panose="020B0604020202020204" pitchFamily="34" charset="0"/>
            </a:endParaRPr>
          </a:p>
          <a:p>
            <a:pPr eaLnBrk="1" hangingPunct="1">
              <a:spcBef>
                <a:spcPts val="600"/>
              </a:spcBef>
              <a:buClr>
                <a:srgbClr val="7030A0"/>
              </a:buClr>
              <a:buSzPct val="75000"/>
              <a:buFont typeface="Calibri" panose="020F0502020204030204" pitchFamily="34" charset="0"/>
              <a:buAutoNum type="alphaLcPeriod"/>
            </a:pPr>
            <a:endParaRPr lang="en-US" sz="1800" dirty="0">
              <a:latin typeface="Arial" panose="020B0604020202020204" pitchFamily="34" charset="0"/>
            </a:endParaRPr>
          </a:p>
          <a:p>
            <a:pPr eaLnBrk="1" hangingPunct="1">
              <a:spcBef>
                <a:spcPts val="600"/>
              </a:spcBef>
              <a:buClr>
                <a:srgbClr val="7030A0"/>
              </a:buClr>
              <a:buSzPct val="75000"/>
              <a:buFont typeface="Calibri" panose="020F0502020204030204" pitchFamily="34" charset="0"/>
              <a:buAutoNum type="alphaLcPeriod"/>
            </a:pPr>
            <a:endParaRPr lang="en-US" sz="1800" dirty="0">
              <a:latin typeface="Arial" panose="020B0604020202020204" pitchFamily="34" charset="0"/>
            </a:endParaRPr>
          </a:p>
          <a:p>
            <a:pPr eaLnBrk="1" hangingPunct="1">
              <a:spcBef>
                <a:spcPts val="600"/>
              </a:spcBef>
              <a:buClr>
                <a:srgbClr val="7030A0"/>
              </a:buClr>
              <a:buSzPct val="75000"/>
              <a:buFont typeface="Calibri" panose="020F0502020204030204" pitchFamily="34" charset="0"/>
              <a:buAutoNum type="alphaLcPeriod"/>
            </a:pPr>
            <a:endParaRPr lang="en-US" sz="1800" dirty="0">
              <a:latin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a:t>
            </a:fld>
            <a:endParaRPr lang="en-US" dirty="0"/>
          </a:p>
        </p:txBody>
      </p:sp>
    </p:spTree>
    <p:extLst>
      <p:ext uri="{BB962C8B-B14F-4D97-AF65-F5344CB8AC3E}">
        <p14:creationId xmlns:p14="http://schemas.microsoft.com/office/powerpoint/2010/main" val="23237073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79534"/>
          </a:xfrm>
        </p:spPr>
        <p:txBody>
          <a:bodyPr>
            <a:normAutofit fontScale="90000"/>
          </a:bodyPr>
          <a:lstStyle/>
          <a:p>
            <a:pPr lvl="0" algn="just"/>
            <a:r>
              <a:rPr lang="en-US" sz="2954" b="1" dirty="0">
                <a:latin typeface="+mn-lt"/>
              </a:rPr>
              <a:t>Judicial</a:t>
            </a:r>
            <a:r>
              <a:rPr lang="en-US" sz="2954" b="1" dirty="0"/>
              <a:t> precedents</a:t>
            </a:r>
            <a:endParaRPr lang="en-US" sz="2954" dirty="0"/>
          </a:p>
        </p:txBody>
      </p:sp>
      <p:sp>
        <p:nvSpPr>
          <p:cNvPr id="3" name="Content Placeholder 2"/>
          <p:cNvSpPr>
            <a:spLocks noGrp="1"/>
          </p:cNvSpPr>
          <p:nvPr>
            <p:ph idx="1"/>
          </p:nvPr>
        </p:nvSpPr>
        <p:spPr>
          <a:xfrm>
            <a:off x="457200" y="685800"/>
            <a:ext cx="8229600" cy="5627077"/>
          </a:xfrm>
        </p:spPr>
        <p:txBody>
          <a:bodyPr>
            <a:noAutofit/>
          </a:bodyPr>
          <a:lstStyle/>
          <a:p>
            <a:pPr marL="0" indent="0" algn="just">
              <a:buNone/>
            </a:pPr>
            <a:r>
              <a:rPr lang="en-US" sz="1846" b="1" dirty="0"/>
              <a:t>Canadian decision in Cheek v The Queen (2002 DTC 1283 (Tax Court of Canada))</a:t>
            </a:r>
            <a:endParaRPr lang="en-US" sz="1846" dirty="0"/>
          </a:p>
          <a:p>
            <a:pPr marL="457200" lvl="1" indent="-457200" algn="just">
              <a:lnSpc>
                <a:spcPct val="125000"/>
              </a:lnSpc>
              <a:spcAft>
                <a:spcPts val="600"/>
              </a:spcAft>
              <a:buFont typeface="Wingdings" panose="05000000000000000000" pitchFamily="2" charset="2"/>
              <a:buChar char="§"/>
            </a:pPr>
            <a:r>
              <a:rPr lang="en-US" sz="2000" dirty="0"/>
              <a:t>The court stated that professional sports in itself is entertaining, but doubted whether the broadcaster could be seen as an entertainer, that is, as a “radio artiste”, such as for example the late Bing Crosby. The baseball fan who turns on the radio to hear a particular baseball game wants to know how the players are performing on the field. </a:t>
            </a:r>
          </a:p>
          <a:p>
            <a:pPr marL="457200" lvl="1" indent="-457200" algn="just">
              <a:lnSpc>
                <a:spcPct val="125000"/>
              </a:lnSpc>
              <a:spcAft>
                <a:spcPts val="600"/>
              </a:spcAft>
              <a:buFont typeface="Wingdings" panose="05000000000000000000" pitchFamily="2" charset="2"/>
              <a:buChar char="§"/>
            </a:pPr>
            <a:r>
              <a:rPr lang="en-US" sz="2000" dirty="0"/>
              <a:t>The broadcaster may be able to hold the attention of the fan with his “down time” commentary but he is not the reason why the fan turns on the radio. Therefore the court decided that Thomas Cheek was not a radio artiste, although he was a very skilful and experienced radio journalist.</a:t>
            </a:r>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30</a:t>
            </a:fld>
            <a:endParaRPr lang="en-US" dirty="0"/>
          </a:p>
        </p:txBody>
      </p:sp>
    </p:spTree>
    <p:extLst>
      <p:ext uri="{BB962C8B-B14F-4D97-AF65-F5344CB8AC3E}">
        <p14:creationId xmlns:p14="http://schemas.microsoft.com/office/powerpoint/2010/main" val="23444825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304800"/>
          </a:xfrm>
        </p:spPr>
        <p:txBody>
          <a:bodyPr>
            <a:normAutofit fontScale="90000"/>
          </a:bodyPr>
          <a:lstStyle/>
          <a:p>
            <a:pPr lvl="0" algn="just"/>
            <a:r>
              <a:rPr lang="en-US" sz="2954" b="1" dirty="0"/>
              <a:t>Judicial precedents</a:t>
            </a:r>
            <a:endParaRPr lang="en-US" sz="2954" dirty="0"/>
          </a:p>
        </p:txBody>
      </p:sp>
      <p:sp>
        <p:nvSpPr>
          <p:cNvPr id="3" name="Content Placeholder 2"/>
          <p:cNvSpPr>
            <a:spLocks noGrp="1"/>
          </p:cNvSpPr>
          <p:nvPr>
            <p:ph idx="1"/>
          </p:nvPr>
        </p:nvSpPr>
        <p:spPr>
          <a:xfrm>
            <a:off x="457200" y="457200"/>
            <a:ext cx="8229600" cy="6172200"/>
          </a:xfrm>
        </p:spPr>
        <p:txBody>
          <a:bodyPr>
            <a:noAutofit/>
          </a:bodyPr>
          <a:lstStyle/>
          <a:p>
            <a:pPr marL="0" indent="0" algn="just">
              <a:buNone/>
            </a:pPr>
            <a:r>
              <a:rPr lang="en-US" sz="1662" b="1" dirty="0"/>
              <a:t>NL: HR, 7 May 2010, 08/02054 (Tax Treaty Case Law IBFD) </a:t>
            </a:r>
            <a:endParaRPr lang="en-US" sz="1662" dirty="0"/>
          </a:p>
          <a:p>
            <a:pPr marL="274320" lvl="1" indent="-274320" algn="just">
              <a:lnSpc>
                <a:spcPct val="110000"/>
              </a:lnSpc>
              <a:buFont typeface="Wingdings" panose="05000000000000000000" pitchFamily="2" charset="2"/>
              <a:buChar char="§"/>
            </a:pPr>
            <a:r>
              <a:rPr lang="en-IN" sz="1800" dirty="0"/>
              <a:t>A football player who was resident in Sweden was transferred by a Swedish club to a team resident in the Netherlands. </a:t>
            </a:r>
            <a:endParaRPr lang="en-US" sz="1800" dirty="0"/>
          </a:p>
          <a:p>
            <a:pPr marL="274320" lvl="1" indent="-274320" algn="just">
              <a:lnSpc>
                <a:spcPct val="110000"/>
              </a:lnSpc>
              <a:buFont typeface="Wingdings" panose="05000000000000000000" pitchFamily="2" charset="2"/>
              <a:buChar char="§"/>
            </a:pPr>
            <a:r>
              <a:rPr lang="en-IN" sz="1800" dirty="0"/>
              <a:t>He took up residence in the Netherlands after the transfer. </a:t>
            </a:r>
            <a:endParaRPr lang="en-US" sz="1800" dirty="0"/>
          </a:p>
          <a:p>
            <a:pPr marL="274320" lvl="1" indent="-274320" algn="just">
              <a:lnSpc>
                <a:spcPct val="110000"/>
              </a:lnSpc>
              <a:buFont typeface="Wingdings" panose="05000000000000000000" pitchFamily="2" charset="2"/>
              <a:buChar char="§"/>
            </a:pPr>
            <a:r>
              <a:rPr lang="en-IN" sz="1800" dirty="0"/>
              <a:t>Pursuant to the terms of his contract with the Swedish club, he received a share of the transfer price paid by the Dutch club; </a:t>
            </a:r>
            <a:endParaRPr lang="en-US" sz="1800" dirty="0"/>
          </a:p>
          <a:p>
            <a:pPr marL="274320" lvl="1" indent="-274320" algn="just">
              <a:lnSpc>
                <a:spcPct val="110000"/>
              </a:lnSpc>
              <a:buFont typeface="Wingdings" panose="05000000000000000000" pitchFamily="2" charset="2"/>
              <a:buChar char="§"/>
            </a:pPr>
            <a:r>
              <a:rPr lang="en-IN" sz="1800" dirty="0"/>
              <a:t>He received this payment when he had already become a resident of the Netherlands. </a:t>
            </a:r>
          </a:p>
          <a:p>
            <a:pPr marL="274320" lvl="1" indent="-274320" algn="just">
              <a:lnSpc>
                <a:spcPct val="110000"/>
              </a:lnSpc>
              <a:buFont typeface="Wingdings" panose="05000000000000000000" pitchFamily="2" charset="2"/>
              <a:buChar char="§"/>
            </a:pPr>
            <a:r>
              <a:rPr lang="en-IN" sz="1800" dirty="0"/>
              <a:t>The taxpayer claimed that this payment related to his past employment activity with the Swedish club and was covered by Article 15 (</a:t>
            </a:r>
            <a:r>
              <a:rPr lang="en-IN" sz="1800" i="1" dirty="0"/>
              <a:t>Income from employment</a:t>
            </a:r>
            <a:r>
              <a:rPr lang="en-IN" sz="1800" dirty="0"/>
              <a:t>) of the treaty. </a:t>
            </a:r>
            <a:endParaRPr lang="en-US" sz="1800" dirty="0"/>
          </a:p>
          <a:p>
            <a:pPr marL="274320" lvl="1" indent="-274320" algn="just">
              <a:lnSpc>
                <a:spcPct val="110000"/>
              </a:lnSpc>
              <a:buFont typeface="Wingdings" panose="05000000000000000000" pitchFamily="2" charset="2"/>
              <a:buChar char="§"/>
            </a:pPr>
            <a:r>
              <a:rPr lang="en-IN" sz="1800" dirty="0"/>
              <a:t>Conversely, the Dutch tax authorities maintained that the payment was within the scope of Article 17 (allowing Sweden the primary right to tax and double taxation should in that case be relieved in the Netherlands via a credit under Article 24(4). </a:t>
            </a:r>
            <a:endParaRPr lang="en-US" sz="1800" dirty="0"/>
          </a:p>
          <a:p>
            <a:pPr marL="274320" lvl="1" indent="-274320" algn="just">
              <a:lnSpc>
                <a:spcPct val="110000"/>
              </a:lnSpc>
              <a:buFont typeface="Wingdings" panose="05000000000000000000" pitchFamily="2" charset="2"/>
              <a:buChar char="§"/>
            </a:pPr>
            <a:r>
              <a:rPr lang="en-IN" sz="1800" b="1" dirty="0" smtClean="0"/>
              <a:t>Held - The payment </a:t>
            </a:r>
            <a:r>
              <a:rPr lang="en-IN" sz="1800" b="1" dirty="0"/>
              <a:t>was clearly related to the past activities of the taxpayer as football player for the Swedish team and that, therefore, Article 17 doubtlessly applied. As a consequence, the taxpayer had to include this payment in his income for Dutch tax purposes and then ask a credit for the taxes paid to Sweden upon that same income.</a:t>
            </a:r>
            <a:endParaRPr lang="en-US" sz="1800" b="1"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31</a:t>
            </a:fld>
            <a:endParaRPr lang="en-US" dirty="0"/>
          </a:p>
        </p:txBody>
      </p:sp>
    </p:spTree>
    <p:extLst>
      <p:ext uri="{BB962C8B-B14F-4D97-AF65-F5344CB8AC3E}">
        <p14:creationId xmlns:p14="http://schemas.microsoft.com/office/powerpoint/2010/main" val="33369322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7890" name="Title 1"/>
          <p:cNvSpPr>
            <a:spLocks noGrp="1"/>
          </p:cNvSpPr>
          <p:nvPr>
            <p:ph type="title"/>
          </p:nvPr>
        </p:nvSpPr>
        <p:spPr>
          <a:xfrm>
            <a:off x="152400" y="0"/>
            <a:ext cx="8229600" cy="685800"/>
          </a:xfrm>
        </p:spPr>
        <p:txBody>
          <a:bodyPr/>
          <a:lstStyle/>
          <a:p>
            <a:pPr algn="just"/>
            <a:r>
              <a:rPr lang="en-IN" sz="2800" b="1" dirty="0" smtClean="0"/>
              <a:t>Model Conventions - A Comparison</a:t>
            </a:r>
          </a:p>
        </p:txBody>
      </p:sp>
      <p:sp>
        <p:nvSpPr>
          <p:cNvPr id="37891" name="Content Placeholder 2"/>
          <p:cNvSpPr>
            <a:spLocks noGrp="1"/>
          </p:cNvSpPr>
          <p:nvPr>
            <p:ph sz="half" idx="1"/>
          </p:nvPr>
        </p:nvSpPr>
        <p:spPr>
          <a:xfrm>
            <a:off x="533400" y="685800"/>
            <a:ext cx="2209800" cy="5967413"/>
          </a:xfrm>
          <a:ln>
            <a:solidFill>
              <a:schemeClr val="tx1"/>
            </a:solidFill>
            <a:miter lim="800000"/>
            <a:headEnd/>
            <a:tailEnd/>
          </a:ln>
        </p:spPr>
        <p:txBody>
          <a:bodyPr/>
          <a:lstStyle/>
          <a:p>
            <a:pPr marL="0" indent="0">
              <a:buFont typeface="Arial" panose="020B0604020202020204" pitchFamily="34" charset="0"/>
              <a:buNone/>
            </a:pPr>
            <a:r>
              <a:rPr lang="en-IN" sz="1800" b="1" u="sng" dirty="0" smtClean="0"/>
              <a:t>OECD Model – Article 17(2)</a:t>
            </a:r>
          </a:p>
          <a:p>
            <a:pPr marL="0" indent="0" algn="just">
              <a:buFont typeface="Arial" panose="020B0604020202020204" pitchFamily="34" charset="0"/>
              <a:buNone/>
            </a:pPr>
            <a:r>
              <a:rPr lang="en-IN" sz="1800" i="1" dirty="0" smtClean="0"/>
              <a:t>Where income in respect of </a:t>
            </a:r>
            <a:r>
              <a:rPr lang="en-IN" sz="1800" b="1" i="1" dirty="0" smtClean="0"/>
              <a:t>personal activities exercised </a:t>
            </a:r>
            <a:r>
              <a:rPr lang="en-IN" sz="1800" i="1" dirty="0" smtClean="0"/>
              <a:t>by an entertainer or a sportsperson acting as such accrues not to the entertainer or sportsperson but to another person, that income may, </a:t>
            </a:r>
            <a:r>
              <a:rPr lang="en-IN" sz="1800" b="1" i="1" dirty="0" smtClean="0"/>
              <a:t>notwithstanding the provisions of Article 15</a:t>
            </a:r>
            <a:r>
              <a:rPr lang="en-IN" sz="1800" i="1" dirty="0" smtClean="0"/>
              <a:t>, </a:t>
            </a:r>
            <a:r>
              <a:rPr lang="en-IN" sz="1800" b="1" i="1" dirty="0" smtClean="0"/>
              <a:t>be taxed</a:t>
            </a:r>
            <a:r>
              <a:rPr lang="en-IN" sz="1800" i="1" dirty="0" smtClean="0"/>
              <a:t> in the Contracting State in which the activities of the entertainer or sportsperson are exercised.</a:t>
            </a:r>
          </a:p>
        </p:txBody>
      </p:sp>
      <p:sp>
        <p:nvSpPr>
          <p:cNvPr id="37892" name="Content Placeholder 3"/>
          <p:cNvSpPr>
            <a:spLocks noGrp="1"/>
          </p:cNvSpPr>
          <p:nvPr>
            <p:ph sz="half" idx="2"/>
          </p:nvPr>
        </p:nvSpPr>
        <p:spPr>
          <a:xfrm>
            <a:off x="6400800" y="675752"/>
            <a:ext cx="2438400" cy="5977461"/>
          </a:xfrm>
          <a:ln>
            <a:solidFill>
              <a:schemeClr val="tx1"/>
            </a:solidFill>
            <a:miter lim="800000"/>
            <a:headEnd/>
            <a:tailEnd/>
          </a:ln>
        </p:spPr>
        <p:txBody>
          <a:bodyPr/>
          <a:lstStyle/>
          <a:p>
            <a:pPr marL="0" indent="0">
              <a:buFont typeface="Arial" panose="020B0604020202020204" pitchFamily="34" charset="0"/>
              <a:buNone/>
            </a:pPr>
            <a:r>
              <a:rPr lang="en-IN" sz="1800" b="1" u="sng" dirty="0" smtClean="0"/>
              <a:t>UN Model – Article 17(2)</a:t>
            </a:r>
          </a:p>
          <a:p>
            <a:pPr marL="0" indent="0" algn="just">
              <a:buFont typeface="Arial" panose="020B0604020202020204" pitchFamily="34" charset="0"/>
              <a:buNone/>
            </a:pPr>
            <a:r>
              <a:rPr lang="en-IN" sz="1800" i="1" dirty="0" smtClean="0"/>
              <a:t>Where income in respect of </a:t>
            </a:r>
            <a:r>
              <a:rPr lang="en-IN" sz="1800" b="1" i="1" dirty="0" smtClean="0"/>
              <a:t>personal activities exercised </a:t>
            </a:r>
            <a:r>
              <a:rPr lang="en-IN" sz="1800" i="1" dirty="0" smtClean="0"/>
              <a:t>by an entertainer or a sportsperson in his capacity as such accrues not to the entertainer or sportsperson himself but to another person, that income may, </a:t>
            </a:r>
            <a:r>
              <a:rPr lang="en-IN" sz="1800" b="1" i="1" dirty="0" smtClean="0"/>
              <a:t>notwithstanding the provisions of Articles 7, 14 and 15, be taxed </a:t>
            </a:r>
            <a:r>
              <a:rPr lang="en-IN" sz="1800" i="1" dirty="0" smtClean="0"/>
              <a:t>in the Contracting State in which the activities of the entertainer or sportsperson are exercised.</a:t>
            </a:r>
          </a:p>
        </p:txBody>
      </p:sp>
      <p:sp>
        <p:nvSpPr>
          <p:cNvPr id="37893" name="Content Placeholder 3"/>
          <p:cNvSpPr txBox="1">
            <a:spLocks/>
          </p:cNvSpPr>
          <p:nvPr/>
        </p:nvSpPr>
        <p:spPr bwMode="auto">
          <a:xfrm>
            <a:off x="2819400" y="685800"/>
            <a:ext cx="3429000" cy="59674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pPr>
            <a:r>
              <a:rPr lang="en-IN" sz="1800" b="1" u="sng" dirty="0"/>
              <a:t>US Model – Article 16(2)</a:t>
            </a:r>
          </a:p>
          <a:p>
            <a:pPr algn="just">
              <a:spcBef>
                <a:spcPts val="2400"/>
              </a:spcBef>
              <a:buFont typeface="Arial" panose="020B0604020202020204" pitchFamily="34" charset="0"/>
              <a:buNone/>
            </a:pPr>
            <a:r>
              <a:rPr lang="en-IN" sz="1800" i="1" dirty="0"/>
              <a:t>Where income in respect of </a:t>
            </a:r>
            <a:r>
              <a:rPr lang="en-IN" sz="1800" b="1" i="1" dirty="0"/>
              <a:t>activities exercised</a:t>
            </a:r>
            <a:r>
              <a:rPr lang="en-IN" sz="1800" i="1" dirty="0"/>
              <a:t> by an entertainer or a </a:t>
            </a:r>
            <a:r>
              <a:rPr lang="en-IN" sz="1800" b="1" i="1" dirty="0"/>
              <a:t>sportsman</a:t>
            </a:r>
            <a:r>
              <a:rPr lang="en-IN" sz="1800" i="1" dirty="0"/>
              <a:t> in his capacity as such accrues not to the entertainer or sportsman </a:t>
            </a:r>
            <a:r>
              <a:rPr lang="en-IN" sz="1800" b="1" i="1" dirty="0"/>
              <a:t>himself </a:t>
            </a:r>
            <a:r>
              <a:rPr lang="en-IN" sz="1800" i="1" dirty="0"/>
              <a:t>but to another person, that income, </a:t>
            </a:r>
            <a:r>
              <a:rPr lang="en-IN" sz="1800" b="1" i="1" dirty="0"/>
              <a:t>notwithstanding the provisions of Article 7 (Business Profits) or 14 (Income from Employment), may be taxed in the </a:t>
            </a:r>
            <a:r>
              <a:rPr lang="en-IN" sz="1800" i="1" dirty="0"/>
              <a:t>Contracting State in which the activities of the entertainer or sportsman are exercised </a:t>
            </a:r>
            <a:r>
              <a:rPr lang="en-IN" sz="1800" b="1" i="1" dirty="0"/>
              <a:t>unless the contract pursuant to which the personal activities are performed allows that other person to designate the individual who is to perform the personal activities. </a:t>
            </a:r>
          </a:p>
        </p:txBody>
      </p:sp>
      <p:sp>
        <p:nvSpPr>
          <p:cNvPr id="2" name="Slide Number Placeholder 1"/>
          <p:cNvSpPr>
            <a:spLocks noGrp="1"/>
          </p:cNvSpPr>
          <p:nvPr>
            <p:ph type="sldNum" sz="quarter" idx="12"/>
          </p:nvPr>
        </p:nvSpPr>
        <p:spPr/>
        <p:txBody>
          <a:bodyPr/>
          <a:lstStyle/>
          <a:p>
            <a:pPr>
              <a:defRPr/>
            </a:pPr>
            <a:fld id="{332C5AED-F86A-4669-96A3-5421AE147AE5}" type="slidenum">
              <a:rPr lang="en-US" smtClean="0"/>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5842" name="Title 1"/>
          <p:cNvSpPr>
            <a:spLocks noGrp="1"/>
          </p:cNvSpPr>
          <p:nvPr>
            <p:ph type="title"/>
          </p:nvPr>
        </p:nvSpPr>
        <p:spPr>
          <a:xfrm>
            <a:off x="450850" y="152401"/>
            <a:ext cx="8229600" cy="533400"/>
          </a:xfrm>
        </p:spPr>
        <p:txBody>
          <a:bodyPr/>
          <a:lstStyle/>
          <a:p>
            <a:pPr algn="l"/>
            <a:r>
              <a:rPr lang="en-IN" sz="2800" b="1" dirty="0" smtClean="0"/>
              <a:t>India’s DTAAs </a:t>
            </a:r>
            <a:r>
              <a:rPr lang="en-IN" sz="2800" b="1" dirty="0"/>
              <a:t>- </a:t>
            </a:r>
            <a:r>
              <a:rPr lang="en-IN" sz="2800" b="1" dirty="0" smtClean="0"/>
              <a:t>Article 17 (2)</a:t>
            </a:r>
          </a:p>
        </p:txBody>
      </p:sp>
      <p:sp>
        <p:nvSpPr>
          <p:cNvPr id="35843" name="Content Placeholder 2"/>
          <p:cNvSpPr>
            <a:spLocks noGrp="1"/>
          </p:cNvSpPr>
          <p:nvPr>
            <p:ph idx="1"/>
          </p:nvPr>
        </p:nvSpPr>
        <p:spPr>
          <a:xfrm>
            <a:off x="457200" y="792163"/>
            <a:ext cx="8229600" cy="5608637"/>
          </a:xfrm>
        </p:spPr>
        <p:txBody>
          <a:bodyPr/>
          <a:lstStyle/>
          <a:p>
            <a:pPr algn="just">
              <a:spcAft>
                <a:spcPts val="1200"/>
              </a:spcAft>
              <a:buFont typeface="Wingdings" panose="05000000000000000000" pitchFamily="2" charset="2"/>
              <a:buChar char="§"/>
            </a:pPr>
            <a:r>
              <a:rPr lang="en-US" sz="2000" dirty="0" smtClean="0"/>
              <a:t>India’s </a:t>
            </a:r>
            <a:r>
              <a:rPr lang="en-US" sz="2000" dirty="0"/>
              <a:t>treaties with </a:t>
            </a:r>
            <a:r>
              <a:rPr lang="en-US" sz="2000" b="1" dirty="0"/>
              <a:t>Egypt, Libya, Syria and Zambia</a:t>
            </a:r>
            <a:r>
              <a:rPr lang="en-US" sz="2000" dirty="0"/>
              <a:t> provide that income accrued to another person is not taxable in source country.</a:t>
            </a:r>
          </a:p>
          <a:p>
            <a:pPr algn="just">
              <a:spcAft>
                <a:spcPts val="1200"/>
              </a:spcAft>
              <a:buFont typeface="Wingdings" panose="05000000000000000000" pitchFamily="2" charset="2"/>
              <a:buChar char="§"/>
            </a:pPr>
            <a:r>
              <a:rPr lang="en-US" sz="2000" dirty="0"/>
              <a:t>India’s treaty with </a:t>
            </a:r>
            <a:r>
              <a:rPr lang="en-US" sz="2000" b="1" dirty="0"/>
              <a:t>Zambia </a:t>
            </a:r>
            <a:r>
              <a:rPr lang="en-US" sz="2000" dirty="0"/>
              <a:t>provides for deemed PE if the enterprise carries on business of providing the services of public entertainer</a:t>
            </a:r>
          </a:p>
          <a:p>
            <a:pPr algn="just">
              <a:spcAft>
                <a:spcPts val="1200"/>
              </a:spcAft>
              <a:buFont typeface="Wingdings" panose="05000000000000000000" pitchFamily="2" charset="2"/>
              <a:buChar char="§"/>
            </a:pPr>
            <a:r>
              <a:rPr lang="en-US" sz="2000" dirty="0"/>
              <a:t>India’s treaty with </a:t>
            </a:r>
            <a:r>
              <a:rPr lang="en-US" sz="2000" b="1" dirty="0"/>
              <a:t>USA </a:t>
            </a:r>
            <a:r>
              <a:rPr lang="en-US" sz="2000" dirty="0"/>
              <a:t>provides that income accrued to another person is not taxable if entertainer establishes that neither the entertainer or athlete nor persons related thereto participate directly or indirectly in the profits of that other person in any manner, including the receipt of deferred remuneration, bonuses, fees, dividends, partnership distributions, or other distributions</a:t>
            </a:r>
            <a:r>
              <a:rPr lang="en-US" sz="2000" dirty="0" smtClean="0"/>
              <a:t>.</a:t>
            </a:r>
            <a:endParaRPr lang="en-US" sz="2000"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lstStyle/>
          <a:p>
            <a:pPr algn="l"/>
            <a:r>
              <a:rPr lang="en-US" sz="2800" b="1" dirty="0"/>
              <a:t>Scope of Article 17(2)</a:t>
            </a:r>
            <a:endParaRPr lang="en-US" sz="2800" dirty="0"/>
          </a:p>
        </p:txBody>
      </p:sp>
      <p:sp>
        <p:nvSpPr>
          <p:cNvPr id="3" name="Content Placeholder 2"/>
          <p:cNvSpPr>
            <a:spLocks noGrp="1"/>
          </p:cNvSpPr>
          <p:nvPr>
            <p:ph idx="1"/>
          </p:nvPr>
        </p:nvSpPr>
        <p:spPr>
          <a:xfrm>
            <a:off x="457200" y="685800"/>
            <a:ext cx="8229600" cy="5440363"/>
          </a:xfrm>
        </p:spPr>
        <p:txBody>
          <a:bodyPr/>
          <a:lstStyle/>
          <a:p>
            <a:pPr algn="just">
              <a:spcAft>
                <a:spcPts val="1200"/>
              </a:spcAft>
              <a:buFont typeface="Wingdings" panose="05000000000000000000" pitchFamily="2" charset="2"/>
              <a:buChar char="§"/>
            </a:pPr>
            <a:r>
              <a:rPr lang="en-US" sz="2000" dirty="0"/>
              <a:t>Paragraph applies when income from personal activities exercised by an entertainer or a sportsperson accrues to another person and not to an entertainer or </a:t>
            </a:r>
            <a:r>
              <a:rPr lang="en-US" sz="2000" dirty="0" smtClean="0"/>
              <a:t>sportsperson.</a:t>
            </a:r>
            <a:endParaRPr lang="en-US" sz="2000" dirty="0"/>
          </a:p>
          <a:p>
            <a:pPr algn="just">
              <a:spcAft>
                <a:spcPts val="1200"/>
              </a:spcAft>
              <a:buFont typeface="Wingdings" panose="05000000000000000000" pitchFamily="2" charset="2"/>
              <a:buChar char="§"/>
            </a:pPr>
            <a:r>
              <a:rPr lang="en-US" sz="2000" b="1" dirty="0"/>
              <a:t>Another person </a:t>
            </a:r>
            <a:r>
              <a:rPr lang="en-US" sz="2000" dirty="0"/>
              <a:t>could be a corporate or non-corporate entity </a:t>
            </a:r>
          </a:p>
          <a:p>
            <a:pPr algn="just">
              <a:spcAft>
                <a:spcPts val="1200"/>
              </a:spcAft>
              <a:buFont typeface="Wingdings" panose="05000000000000000000" pitchFamily="2" charset="2"/>
              <a:buChar char="§"/>
            </a:pPr>
            <a:r>
              <a:rPr lang="en-US" sz="2000" dirty="0"/>
              <a:t>Such entity may be owned by the performer himself</a:t>
            </a:r>
          </a:p>
          <a:p>
            <a:pPr algn="just">
              <a:spcAft>
                <a:spcPts val="1200"/>
              </a:spcAft>
              <a:buFont typeface="Wingdings" panose="05000000000000000000" pitchFamily="2" charset="2"/>
              <a:buChar char="§"/>
            </a:pPr>
            <a:r>
              <a:rPr lang="en-US" sz="2000" dirty="0"/>
              <a:t>Even if another person and entertainer are tax resident of different countries, paragraph applies </a:t>
            </a:r>
          </a:p>
          <a:p>
            <a:pPr algn="just">
              <a:spcAft>
                <a:spcPts val="1200"/>
              </a:spcAft>
              <a:buFont typeface="Wingdings" panose="05000000000000000000" pitchFamily="2" charset="2"/>
              <a:buChar char="§"/>
            </a:pPr>
            <a:r>
              <a:rPr lang="en-US" sz="2000" dirty="0"/>
              <a:t>Source state may tax such income.</a:t>
            </a:r>
          </a:p>
          <a:p>
            <a:pPr algn="just">
              <a:spcAft>
                <a:spcPts val="1200"/>
              </a:spcAft>
              <a:buFont typeface="Wingdings" panose="05000000000000000000" pitchFamily="2" charset="2"/>
              <a:buChar char="§"/>
            </a:pPr>
            <a:r>
              <a:rPr lang="en-US" sz="2000" dirty="0"/>
              <a:t>It overrides the provisions of Article 7 (Business profit) and 15 (Income from employment</a:t>
            </a:r>
            <a:r>
              <a:rPr lang="en-US" sz="2000" dirty="0" smtClean="0"/>
              <a:t>).</a:t>
            </a:r>
            <a:endParaRPr lang="en-US" sz="2000"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34</a:t>
            </a:fld>
            <a:endParaRPr lang="en-US" dirty="0"/>
          </a:p>
        </p:txBody>
      </p:sp>
    </p:spTree>
    <p:extLst>
      <p:ext uri="{BB962C8B-B14F-4D97-AF65-F5344CB8AC3E}">
        <p14:creationId xmlns:p14="http://schemas.microsoft.com/office/powerpoint/2010/main" val="24911146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4436"/>
            <a:ext cx="8229600" cy="334962"/>
          </a:xfrm>
        </p:spPr>
        <p:txBody>
          <a:bodyPr/>
          <a:lstStyle/>
          <a:p>
            <a:pPr algn="l"/>
            <a:r>
              <a:rPr lang="en-US" sz="2800" b="1" dirty="0" smtClean="0"/>
              <a:t>Article 17 (2) - Anti </a:t>
            </a:r>
            <a:r>
              <a:rPr lang="en-US" sz="2800" b="1" dirty="0"/>
              <a:t>Avoidance Rule</a:t>
            </a:r>
            <a:endParaRPr lang="en-US" sz="2800" dirty="0"/>
          </a:p>
        </p:txBody>
      </p:sp>
      <p:sp>
        <p:nvSpPr>
          <p:cNvPr id="3" name="Content Placeholder 2"/>
          <p:cNvSpPr>
            <a:spLocks noGrp="1"/>
          </p:cNvSpPr>
          <p:nvPr>
            <p:ph idx="1"/>
          </p:nvPr>
        </p:nvSpPr>
        <p:spPr>
          <a:xfrm>
            <a:off x="457200" y="549398"/>
            <a:ext cx="8229600" cy="5576765"/>
          </a:xfrm>
        </p:spPr>
        <p:txBody>
          <a:bodyPr/>
          <a:lstStyle/>
          <a:p>
            <a:pPr algn="just">
              <a:buFont typeface="Wingdings" panose="05000000000000000000" pitchFamily="2" charset="2"/>
              <a:buChar char="§"/>
            </a:pPr>
            <a:r>
              <a:rPr lang="en-US" sz="1900" dirty="0"/>
              <a:t>Another person i.e. entity could be a Management Company, team, troupe, orchestra or “rent-a-star” company.</a:t>
            </a:r>
          </a:p>
          <a:p>
            <a:pPr lvl="1" algn="just">
              <a:buFont typeface="Arial" panose="020B0604020202020204" pitchFamily="34" charset="0"/>
              <a:buChar char="•"/>
            </a:pPr>
            <a:r>
              <a:rPr lang="en-IN" sz="1900" dirty="0"/>
              <a:t>“Rent a star” company is controlled by the performer or artist and performer would be the beneficiary of maximum profit of the company</a:t>
            </a:r>
            <a:endParaRPr lang="en-US" sz="1900" dirty="0"/>
          </a:p>
          <a:p>
            <a:pPr algn="just">
              <a:buFont typeface="Wingdings" panose="05000000000000000000" pitchFamily="2" charset="2"/>
              <a:buChar char="§"/>
            </a:pPr>
            <a:r>
              <a:rPr lang="en-US" sz="1900" dirty="0"/>
              <a:t>Income for the performance of entertainer in the source state is received by such entity and not by the entertainer. </a:t>
            </a:r>
          </a:p>
          <a:p>
            <a:pPr algn="just">
              <a:buFont typeface="Wingdings" panose="05000000000000000000" pitchFamily="2" charset="2"/>
              <a:buChar char="§"/>
            </a:pPr>
            <a:r>
              <a:rPr lang="en-US" sz="1900" dirty="0"/>
              <a:t>An entertainer or sportsperson is either hired or employed by such entity for the entertainment program to be held in Source </a:t>
            </a:r>
            <a:r>
              <a:rPr lang="en-US" sz="1900" dirty="0" smtClean="0"/>
              <a:t>State.</a:t>
            </a:r>
            <a:endParaRPr lang="en-US" sz="1900" dirty="0"/>
          </a:p>
          <a:p>
            <a:pPr algn="just">
              <a:buFont typeface="Wingdings" panose="05000000000000000000" pitchFamily="2" charset="2"/>
              <a:buChar char="§"/>
            </a:pPr>
            <a:r>
              <a:rPr lang="en-US" sz="1900" dirty="0"/>
              <a:t>Such entity may pay nominal amount or modest salary to the </a:t>
            </a:r>
            <a:r>
              <a:rPr lang="en-US" sz="1900" dirty="0" smtClean="0"/>
              <a:t>performer.</a:t>
            </a:r>
            <a:endParaRPr lang="en-US" sz="1900" dirty="0"/>
          </a:p>
          <a:p>
            <a:pPr algn="just">
              <a:buFont typeface="Wingdings" panose="05000000000000000000" pitchFamily="2" charset="2"/>
              <a:buChar char="§"/>
            </a:pPr>
            <a:r>
              <a:rPr lang="en-US" sz="1900" dirty="0"/>
              <a:t>Such entity, in the absence of Permanent Establishment or business connection, may avoid tax in the Source </a:t>
            </a:r>
            <a:r>
              <a:rPr lang="en-US" sz="1900" dirty="0" smtClean="0"/>
              <a:t>State.</a:t>
            </a:r>
            <a:endParaRPr lang="en-US" sz="1900" dirty="0"/>
          </a:p>
          <a:p>
            <a:pPr algn="just">
              <a:buFont typeface="Wingdings" panose="05000000000000000000" pitchFamily="2" charset="2"/>
              <a:buChar char="§"/>
            </a:pPr>
            <a:r>
              <a:rPr lang="en-US" sz="1900" dirty="0"/>
              <a:t>Income does not accrue to the performer, hence paragraph 1 of Article 17 will not </a:t>
            </a:r>
            <a:r>
              <a:rPr lang="en-US" sz="1900" dirty="0" smtClean="0"/>
              <a:t>apply.</a:t>
            </a:r>
            <a:endParaRPr lang="en-US" sz="1900" dirty="0"/>
          </a:p>
          <a:p>
            <a:pPr algn="just">
              <a:buFont typeface="Wingdings" panose="05000000000000000000" pitchFamily="2" charset="2"/>
              <a:buChar char="§"/>
            </a:pPr>
            <a:r>
              <a:rPr lang="en-US" sz="1900" dirty="0"/>
              <a:t>Individual performer/entertainer may avoid tax for non-application of Article 15 or may pay tax on modest </a:t>
            </a:r>
            <a:r>
              <a:rPr lang="en-US" sz="1900" dirty="0" smtClean="0"/>
              <a:t>salary.</a:t>
            </a:r>
            <a:endParaRPr lang="en-US" sz="1900" dirty="0"/>
          </a:p>
          <a:p>
            <a:pPr algn="just">
              <a:buFont typeface="Wingdings" panose="05000000000000000000" pitchFamily="2" charset="2"/>
              <a:buChar char="§"/>
            </a:pPr>
            <a:r>
              <a:rPr lang="en-US" sz="1900" dirty="0"/>
              <a:t>Paragraph 2 deal with such an arrangement and gives taxing rights to the Source </a:t>
            </a:r>
            <a:r>
              <a:rPr lang="en-US" sz="1900" dirty="0" smtClean="0"/>
              <a:t>State. </a:t>
            </a:r>
            <a:endParaRPr lang="en-US" sz="1900" dirty="0"/>
          </a:p>
          <a:p>
            <a:endParaRPr lang="en-US"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35</a:t>
            </a:fld>
            <a:endParaRPr lang="en-US" dirty="0"/>
          </a:p>
        </p:txBody>
      </p:sp>
    </p:spTree>
    <p:extLst>
      <p:ext uri="{BB962C8B-B14F-4D97-AF65-F5344CB8AC3E}">
        <p14:creationId xmlns:p14="http://schemas.microsoft.com/office/powerpoint/2010/main" val="11952921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52400"/>
            <a:ext cx="8229600" cy="533400"/>
          </a:xfrm>
        </p:spPr>
        <p:txBody>
          <a:bodyPr/>
          <a:lstStyle/>
          <a:p>
            <a:pPr algn="l"/>
            <a:r>
              <a:rPr lang="en-IN" sz="2800" b="1" dirty="0" smtClean="0"/>
              <a:t>Article 17(2) – Important Points</a:t>
            </a:r>
          </a:p>
        </p:txBody>
      </p:sp>
      <p:sp>
        <p:nvSpPr>
          <p:cNvPr id="39939" name="Content Placeholder 2"/>
          <p:cNvSpPr>
            <a:spLocks noGrp="1"/>
          </p:cNvSpPr>
          <p:nvPr>
            <p:ph sz="half" idx="1"/>
          </p:nvPr>
        </p:nvSpPr>
        <p:spPr>
          <a:xfrm>
            <a:off x="457200" y="685800"/>
            <a:ext cx="8077200" cy="5440363"/>
          </a:xfrm>
        </p:spPr>
        <p:txBody>
          <a:bodyPr/>
          <a:lstStyle/>
          <a:p>
            <a:pPr marL="457200" indent="-457200" algn="just">
              <a:lnSpc>
                <a:spcPct val="120000"/>
              </a:lnSpc>
              <a:spcBef>
                <a:spcPts val="600"/>
              </a:spcBef>
              <a:spcAft>
                <a:spcPts val="600"/>
              </a:spcAft>
              <a:buFont typeface="Calibri" panose="020F0502020204030204" pitchFamily="34" charset="0"/>
              <a:buAutoNum type="alphaLcPeriod"/>
            </a:pPr>
            <a:r>
              <a:rPr lang="en-IN" sz="2000" dirty="0" smtClean="0"/>
              <a:t>Para 2 does not apply to </a:t>
            </a:r>
            <a:r>
              <a:rPr lang="en-IN" sz="2000" b="1" dirty="0" smtClean="0"/>
              <a:t>Prize money that the owner of a horse or the team to which a race car belongs, derives from the results of the horse or car</a:t>
            </a:r>
            <a:r>
              <a:rPr lang="en-IN" sz="2000" dirty="0" smtClean="0"/>
              <a:t> during a race or during races, taking place during a certain period.</a:t>
            </a:r>
          </a:p>
          <a:p>
            <a:pPr marL="457200" indent="-457200" algn="just">
              <a:lnSpc>
                <a:spcPct val="120000"/>
              </a:lnSpc>
              <a:spcBef>
                <a:spcPts val="600"/>
              </a:spcBef>
              <a:spcAft>
                <a:spcPts val="600"/>
              </a:spcAft>
              <a:buFont typeface="Calibri" panose="020F0502020204030204" pitchFamily="34" charset="0"/>
              <a:buAutoNum type="alphaLcPeriod"/>
            </a:pPr>
            <a:r>
              <a:rPr lang="en-IN" sz="2000" b="1" dirty="0" smtClean="0"/>
              <a:t>Does not cover the income of all enterprises</a:t>
            </a:r>
            <a:r>
              <a:rPr lang="en-IN" sz="2000" dirty="0" smtClean="0"/>
              <a:t> that are involved in the production of entertainment or sports events, e.g.:</a:t>
            </a:r>
          </a:p>
          <a:p>
            <a:pPr marL="1085850" lvl="2" indent="-285750" algn="just">
              <a:lnSpc>
                <a:spcPct val="120000"/>
              </a:lnSpc>
              <a:spcBef>
                <a:spcPts val="600"/>
              </a:spcBef>
              <a:spcAft>
                <a:spcPts val="600"/>
              </a:spcAft>
              <a:buFont typeface="+mj-lt"/>
              <a:buAutoNum type="romanLcPeriod"/>
            </a:pPr>
            <a:r>
              <a:rPr lang="en-IN" dirty="0" smtClean="0"/>
              <a:t>income derived by the independent promoter of a concert from the sale of tickets; and </a:t>
            </a:r>
          </a:p>
          <a:p>
            <a:pPr marL="1085850" lvl="2" indent="-285750" algn="just">
              <a:lnSpc>
                <a:spcPct val="120000"/>
              </a:lnSpc>
              <a:spcBef>
                <a:spcPts val="600"/>
              </a:spcBef>
              <a:spcAft>
                <a:spcPts val="600"/>
              </a:spcAft>
              <a:buFont typeface="+mj-lt"/>
              <a:buAutoNum type="romanLcPeriod"/>
            </a:pPr>
            <a:r>
              <a:rPr lang="en-IN" dirty="0" smtClean="0"/>
              <a:t>allocation of advertising space is not covered by paragraph 2.</a:t>
            </a:r>
          </a:p>
          <a:p>
            <a:pPr marL="457200" indent="-457200" algn="just">
              <a:lnSpc>
                <a:spcPct val="120000"/>
              </a:lnSpc>
              <a:spcBef>
                <a:spcPts val="600"/>
              </a:spcBef>
              <a:spcAft>
                <a:spcPts val="600"/>
              </a:spcAft>
              <a:buFont typeface="Calibri" panose="020F0502020204030204" pitchFamily="34" charset="0"/>
              <a:buAutoNum type="alphaLcPeriod"/>
            </a:pPr>
            <a:r>
              <a:rPr lang="en-IN" sz="2000" dirty="0" smtClean="0"/>
              <a:t>Computation Mechanism - as per the domestic laws of the Source country.</a:t>
            </a:r>
          </a:p>
        </p:txBody>
      </p:sp>
      <p:sp>
        <p:nvSpPr>
          <p:cNvPr id="2" name="Slide Number Placeholder 1"/>
          <p:cNvSpPr>
            <a:spLocks noGrp="1"/>
          </p:cNvSpPr>
          <p:nvPr>
            <p:ph type="sldNum" sz="quarter" idx="12"/>
          </p:nvPr>
        </p:nvSpPr>
        <p:spPr/>
        <p:txBody>
          <a:bodyPr/>
          <a:lstStyle/>
          <a:p>
            <a:pPr>
              <a:defRPr/>
            </a:pPr>
            <a:fld id="{332C5AED-F86A-4669-96A3-5421AE147AE5}" type="slidenum">
              <a:rPr lang="en-US" smtClean="0"/>
              <a:pPr>
                <a:defRPr/>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2031" y="457200"/>
            <a:ext cx="8229600" cy="533400"/>
          </a:xfrm>
        </p:spPr>
        <p:txBody>
          <a:bodyPr>
            <a:normAutofit fontScale="90000"/>
          </a:bodyPr>
          <a:lstStyle/>
          <a:p>
            <a:pPr lvl="0" algn="l"/>
            <a:r>
              <a:rPr lang="en-US" sz="2954" b="1" dirty="0" smtClean="0">
                <a:latin typeface="+mn-lt"/>
              </a:rPr>
              <a:t>Computation and rate of tax</a:t>
            </a:r>
            <a:endParaRPr lang="en-US" sz="2954" b="1" dirty="0">
              <a:latin typeface="+mn-lt"/>
            </a:endParaRPr>
          </a:p>
        </p:txBody>
      </p:sp>
      <p:sp>
        <p:nvSpPr>
          <p:cNvPr id="3" name="Content Placeholder 2"/>
          <p:cNvSpPr>
            <a:spLocks noGrp="1"/>
          </p:cNvSpPr>
          <p:nvPr>
            <p:ph idx="1"/>
          </p:nvPr>
        </p:nvSpPr>
        <p:spPr>
          <a:xfrm>
            <a:off x="422031" y="914401"/>
            <a:ext cx="8229600" cy="5355982"/>
          </a:xfrm>
        </p:spPr>
        <p:txBody>
          <a:bodyPr>
            <a:normAutofit/>
          </a:bodyPr>
          <a:lstStyle/>
          <a:p>
            <a:pPr algn="just">
              <a:spcAft>
                <a:spcPts val="600"/>
              </a:spcAft>
              <a:buSzPct val="101000"/>
              <a:buFont typeface="Wingdings" panose="05000000000000000000" pitchFamily="2" charset="2"/>
              <a:buChar char="§"/>
            </a:pPr>
            <a:r>
              <a:rPr lang="en-US" sz="2000" b="1" dirty="0"/>
              <a:t>Approach for computing income</a:t>
            </a:r>
            <a:endParaRPr lang="en-US" sz="2000" dirty="0" smtClean="0"/>
          </a:p>
          <a:p>
            <a:pPr lvl="1" algn="just">
              <a:spcAft>
                <a:spcPts val="600"/>
              </a:spcAft>
              <a:buFont typeface="Wingdings" panose="05000000000000000000" pitchFamily="2" charset="2"/>
              <a:buChar char="Ø"/>
            </a:pPr>
            <a:r>
              <a:rPr lang="en-US" sz="2000" dirty="0" smtClean="0"/>
              <a:t>Treaty </a:t>
            </a:r>
            <a:r>
              <a:rPr lang="en-US" sz="2000" dirty="0"/>
              <a:t>does not provide for method of computing income</a:t>
            </a:r>
          </a:p>
          <a:p>
            <a:pPr lvl="1" algn="just">
              <a:spcAft>
                <a:spcPts val="600"/>
              </a:spcAft>
              <a:buFont typeface="Wingdings" panose="05000000000000000000" pitchFamily="2" charset="2"/>
              <a:buChar char="Ø"/>
            </a:pPr>
            <a:r>
              <a:rPr lang="en-US" sz="2000" dirty="0"/>
              <a:t>Income is to be computed as per domestic law of the source state</a:t>
            </a:r>
          </a:p>
          <a:p>
            <a:pPr lvl="1" algn="just">
              <a:spcAft>
                <a:spcPts val="600"/>
              </a:spcAft>
              <a:buFont typeface="Wingdings" panose="05000000000000000000" pitchFamily="2" charset="2"/>
              <a:buChar char="Ø"/>
            </a:pPr>
            <a:r>
              <a:rPr lang="en-US" sz="2000" dirty="0"/>
              <a:t>Domestic law may tax only company or the entertainer or both on their respective income</a:t>
            </a:r>
          </a:p>
          <a:p>
            <a:pPr lvl="1" algn="just">
              <a:spcAft>
                <a:spcPts val="600"/>
              </a:spcAft>
              <a:buFont typeface="Wingdings" panose="05000000000000000000" pitchFamily="2" charset="2"/>
              <a:buChar char="Ø"/>
            </a:pPr>
            <a:r>
              <a:rPr lang="en-US" sz="2000" dirty="0"/>
              <a:t>Non-resident may choose to be governed by the treaty law or the domestic </a:t>
            </a:r>
            <a:r>
              <a:rPr lang="en-US" sz="2000" dirty="0" smtClean="0"/>
              <a:t>law</a:t>
            </a:r>
          </a:p>
          <a:p>
            <a:pPr algn="just">
              <a:spcAft>
                <a:spcPts val="600"/>
              </a:spcAft>
              <a:buSzPct val="101000"/>
              <a:buFont typeface="Wingdings" panose="05000000000000000000" pitchFamily="2" charset="2"/>
              <a:buChar char="§"/>
            </a:pPr>
            <a:r>
              <a:rPr lang="en-US" sz="2000" b="1" dirty="0"/>
              <a:t>Rate of </a:t>
            </a:r>
            <a:r>
              <a:rPr lang="en-US" sz="2000" b="1" dirty="0" smtClean="0"/>
              <a:t>tax</a:t>
            </a:r>
          </a:p>
          <a:p>
            <a:pPr lvl="1" algn="just">
              <a:spcAft>
                <a:spcPts val="600"/>
              </a:spcAft>
              <a:buFont typeface="Wingdings" panose="05000000000000000000" pitchFamily="2" charset="2"/>
              <a:buChar char="Ø"/>
            </a:pPr>
            <a:r>
              <a:rPr lang="en-US" sz="2000" dirty="0"/>
              <a:t>Rates are generally not provided in the treaty</a:t>
            </a:r>
          </a:p>
          <a:p>
            <a:pPr lvl="1" algn="just">
              <a:spcAft>
                <a:spcPts val="600"/>
              </a:spcAft>
              <a:buFont typeface="Wingdings" panose="05000000000000000000" pitchFamily="2" charset="2"/>
              <a:buChar char="Ø"/>
            </a:pPr>
            <a:r>
              <a:rPr lang="en-US" sz="2000" dirty="0" smtClean="0"/>
              <a:t>Domestic </a:t>
            </a:r>
            <a:r>
              <a:rPr lang="en-US" sz="2000" dirty="0"/>
              <a:t>law may provide for tax on gross income or give an option to be taxed on net income</a:t>
            </a:r>
          </a:p>
          <a:p>
            <a:pPr algn="just">
              <a:buFont typeface="Wingdings 2" pitchFamily="18" charset="2"/>
              <a:buChar char="P"/>
            </a:pPr>
            <a:endParaRPr lang="en-US" sz="2585"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37</a:t>
            </a:fld>
            <a:endParaRPr lang="en-US" dirty="0"/>
          </a:p>
        </p:txBody>
      </p:sp>
    </p:spTree>
    <p:extLst>
      <p:ext uri="{BB962C8B-B14F-4D97-AF65-F5344CB8AC3E}">
        <p14:creationId xmlns:p14="http://schemas.microsoft.com/office/powerpoint/2010/main" val="27791857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01356"/>
            <a:ext cx="8229600" cy="422031"/>
          </a:xfrm>
        </p:spPr>
        <p:txBody>
          <a:bodyPr>
            <a:normAutofit fontScale="90000"/>
          </a:bodyPr>
          <a:lstStyle/>
          <a:p>
            <a:pPr lvl="0" algn="l"/>
            <a:r>
              <a:rPr lang="en-US" sz="2954" b="1" dirty="0"/>
              <a:t>Team performance</a:t>
            </a:r>
            <a:endParaRPr lang="en-US" sz="2954" dirty="0"/>
          </a:p>
        </p:txBody>
      </p:sp>
      <p:sp>
        <p:nvSpPr>
          <p:cNvPr id="3" name="Content Placeholder 2"/>
          <p:cNvSpPr>
            <a:spLocks noGrp="1"/>
          </p:cNvSpPr>
          <p:nvPr>
            <p:ph idx="1"/>
          </p:nvPr>
        </p:nvSpPr>
        <p:spPr>
          <a:xfrm>
            <a:off x="422031" y="523387"/>
            <a:ext cx="8229600" cy="5859829"/>
          </a:xfrm>
        </p:spPr>
        <p:txBody>
          <a:bodyPr>
            <a:noAutofit/>
          </a:bodyPr>
          <a:lstStyle/>
          <a:p>
            <a:pPr algn="just">
              <a:spcAft>
                <a:spcPts val="600"/>
              </a:spcAft>
              <a:buFont typeface="Wingdings" panose="05000000000000000000" pitchFamily="2" charset="2"/>
              <a:buChar char="§"/>
            </a:pPr>
            <a:r>
              <a:rPr lang="en-US" sz="1900" dirty="0"/>
              <a:t>A team performance is defined as the exercise of personal activities by more than one entertainer or sportsperson who come together as a group</a:t>
            </a:r>
          </a:p>
          <a:p>
            <a:pPr algn="just">
              <a:spcAft>
                <a:spcPts val="600"/>
              </a:spcAft>
              <a:buFont typeface="Wingdings" panose="05000000000000000000" pitchFamily="2" charset="2"/>
              <a:buChar char="§"/>
            </a:pPr>
            <a:r>
              <a:rPr lang="en-US" sz="1900" dirty="0"/>
              <a:t>Group entity may or may not be a resident or have a permanent establishment in the state of source</a:t>
            </a:r>
          </a:p>
          <a:p>
            <a:pPr algn="just">
              <a:spcAft>
                <a:spcPts val="600"/>
              </a:spcAft>
              <a:buFont typeface="Wingdings" panose="05000000000000000000" pitchFamily="2" charset="2"/>
              <a:buChar char="§"/>
            </a:pPr>
            <a:r>
              <a:rPr lang="en-US" sz="1900" dirty="0"/>
              <a:t>Each team member is classified as entertainer or sportsperson or support staff based on the nature of services rendered</a:t>
            </a:r>
          </a:p>
          <a:p>
            <a:pPr algn="just">
              <a:spcAft>
                <a:spcPts val="600"/>
              </a:spcAft>
              <a:buFont typeface="Wingdings" panose="05000000000000000000" pitchFamily="2" charset="2"/>
              <a:buChar char="§"/>
            </a:pPr>
            <a:r>
              <a:rPr lang="en-US" sz="1900" dirty="0"/>
              <a:t>Entertainer or sportsperson of the team are taxed in the state of performance  </a:t>
            </a:r>
          </a:p>
          <a:p>
            <a:pPr algn="just">
              <a:spcAft>
                <a:spcPts val="600"/>
              </a:spcAft>
              <a:buFont typeface="Wingdings" panose="05000000000000000000" pitchFamily="2" charset="2"/>
              <a:buChar char="§"/>
            </a:pPr>
            <a:r>
              <a:rPr lang="en-US" sz="1900" dirty="0"/>
              <a:t>Support staff, technical personnel and all employees other than artistes or sportsmen are governed by Article 15.</a:t>
            </a:r>
          </a:p>
          <a:p>
            <a:pPr algn="just">
              <a:spcAft>
                <a:spcPts val="600"/>
              </a:spcAft>
              <a:buFont typeface="Wingdings" panose="05000000000000000000" pitchFamily="2" charset="2"/>
              <a:buChar char="§"/>
            </a:pPr>
            <a:r>
              <a:rPr lang="en-IN" sz="1900" dirty="0"/>
              <a:t>Tax treatment in the state of source is as under:</a:t>
            </a:r>
            <a:endParaRPr lang="en-US" sz="1900" dirty="0"/>
          </a:p>
          <a:p>
            <a:pPr lvl="1" algn="just">
              <a:spcAft>
                <a:spcPts val="600"/>
              </a:spcAft>
              <a:buFont typeface="Wingdings" panose="05000000000000000000" pitchFamily="2" charset="2"/>
              <a:buChar char="Ø"/>
            </a:pPr>
            <a:r>
              <a:rPr lang="en-IN" sz="1900" dirty="0"/>
              <a:t>Payments attributable to entertainer and sportsperson is taxed under Article 17(1)</a:t>
            </a:r>
            <a:endParaRPr lang="en-US" sz="1900" dirty="0"/>
          </a:p>
          <a:p>
            <a:pPr lvl="1" algn="just">
              <a:spcAft>
                <a:spcPts val="600"/>
              </a:spcAft>
              <a:buFont typeface="Wingdings" panose="05000000000000000000" pitchFamily="2" charset="2"/>
              <a:buChar char="Ø"/>
            </a:pPr>
            <a:r>
              <a:rPr lang="en-IN" sz="1900" dirty="0"/>
              <a:t>Profit earned by the team is apportioned between profit attributable to the performance of entertainer or sportsperson and profits attributable to activities of non-performing members</a:t>
            </a:r>
            <a:endParaRPr lang="en-US" sz="1900" dirty="0"/>
          </a:p>
          <a:p>
            <a:pPr lvl="1" algn="just">
              <a:spcAft>
                <a:spcPts val="600"/>
              </a:spcAft>
              <a:buFont typeface="Wingdings" panose="05000000000000000000" pitchFamily="2" charset="2"/>
              <a:buChar char="Ø"/>
            </a:pPr>
            <a:r>
              <a:rPr lang="en-IN" sz="1900" dirty="0"/>
              <a:t>Profit attributable to the performance of entertainer or sportsperson is taxed under Article 17(2)</a:t>
            </a:r>
            <a:endParaRPr lang="en-US" sz="1900"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38</a:t>
            </a:fld>
            <a:endParaRPr lang="en-US" dirty="0"/>
          </a:p>
        </p:txBody>
      </p:sp>
    </p:spTree>
    <p:extLst>
      <p:ext uri="{BB962C8B-B14F-4D97-AF65-F5344CB8AC3E}">
        <p14:creationId xmlns:p14="http://schemas.microsoft.com/office/powerpoint/2010/main" val="30374851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685800" y="609600"/>
            <a:ext cx="8001000" cy="5943600"/>
          </a:xfrm>
        </p:spPr>
        <p:txBody>
          <a:bodyPr/>
          <a:lstStyle/>
          <a:p>
            <a:pPr marL="0" indent="0" algn="just">
              <a:lnSpc>
                <a:spcPct val="125000"/>
              </a:lnSpc>
              <a:spcBef>
                <a:spcPts val="600"/>
              </a:spcBef>
              <a:spcAft>
                <a:spcPts val="600"/>
              </a:spcAft>
              <a:buNone/>
            </a:pPr>
            <a:r>
              <a:rPr lang="en-US" sz="1800" b="1" i="1" dirty="0"/>
              <a:t>Wizcraft International Entertainment Private Limited vs ADIT </a:t>
            </a:r>
            <a:r>
              <a:rPr lang="en-IN" sz="1800" b="1" i="1" dirty="0"/>
              <a:t>[2014] 45 taxmann.com 24 (Bombay)</a:t>
            </a:r>
            <a:endParaRPr lang="en-US" sz="1800" b="1" i="1" dirty="0"/>
          </a:p>
          <a:p>
            <a:pPr algn="just">
              <a:lnSpc>
                <a:spcPct val="125000"/>
              </a:lnSpc>
              <a:spcBef>
                <a:spcPts val="600"/>
              </a:spcBef>
              <a:spcAft>
                <a:spcPts val="600"/>
              </a:spcAft>
            </a:pPr>
            <a:r>
              <a:rPr lang="en-US" sz="1700" dirty="0" smtClean="0"/>
              <a:t>Commission paid to the UK agent was not for services of entertainers/artists.</a:t>
            </a:r>
          </a:p>
          <a:p>
            <a:pPr lvl="1" algn="just">
              <a:lnSpc>
                <a:spcPct val="125000"/>
              </a:lnSpc>
              <a:spcBef>
                <a:spcPts val="600"/>
              </a:spcBef>
              <a:spcAft>
                <a:spcPts val="600"/>
              </a:spcAft>
            </a:pPr>
            <a:r>
              <a:rPr lang="en-US" sz="1700" dirty="0" smtClean="0"/>
              <a:t>The UK agent had not taken any part in the events, nor performed any activities in India. Hence, it was not covered by Article 18 of India-UK DTAA.</a:t>
            </a:r>
          </a:p>
          <a:p>
            <a:pPr algn="just">
              <a:lnSpc>
                <a:spcPct val="125000"/>
              </a:lnSpc>
              <a:spcBef>
                <a:spcPts val="600"/>
              </a:spcBef>
              <a:spcAft>
                <a:spcPts val="600"/>
              </a:spcAft>
            </a:pPr>
            <a:r>
              <a:rPr lang="en-US" sz="1700" dirty="0" smtClean="0"/>
              <a:t>The UK agent did not have any PE in India [Carborandum Co. v. CIT, (1977) 108 ITR 335 (SC) and CBDT Circular Nos. 17 dated 17.07.1953 and 786 dated 07.02.2000], commission paid to the UK agent was not taxable in India and no obligation on Indian Co to deduct tax at source.</a:t>
            </a:r>
          </a:p>
          <a:p>
            <a:pPr algn="just">
              <a:lnSpc>
                <a:spcPct val="125000"/>
              </a:lnSpc>
              <a:spcBef>
                <a:spcPts val="600"/>
              </a:spcBef>
              <a:spcAft>
                <a:spcPts val="600"/>
              </a:spcAft>
            </a:pPr>
            <a:r>
              <a:rPr lang="en-US" sz="1700" b="1" dirty="0" smtClean="0"/>
              <a:t>Reimbursement of expenses </a:t>
            </a:r>
            <a:r>
              <a:rPr lang="en-US" sz="1700" dirty="0" smtClean="0"/>
              <a:t>- The law is well settled that reimbursement of expense not chargeable to tax and hence, no obligation to deduct tax at source [</a:t>
            </a:r>
            <a:r>
              <a:rPr lang="en-US" sz="1700" b="1" dirty="0" smtClean="0"/>
              <a:t>DIT (IT) vs. Krupp UDHE Gmbh (2010) 38 DTR (Bom) 251</a:t>
            </a:r>
            <a:r>
              <a:rPr lang="en-US" sz="1700" dirty="0" smtClean="0"/>
              <a:t> following own </a:t>
            </a:r>
            <a:r>
              <a:rPr lang="de-DE" sz="1700" dirty="0" smtClean="0"/>
              <a:t>decision in </a:t>
            </a:r>
            <a:r>
              <a:rPr lang="de-DE" sz="1700" b="1" dirty="0" smtClean="0"/>
              <a:t>CIT vs. Siemens Aktiongesellschaft 220 CTR (Bom) 425</a:t>
            </a:r>
            <a:r>
              <a:rPr lang="de-DE" sz="1700" dirty="0" smtClean="0"/>
              <a:t>].</a:t>
            </a:r>
          </a:p>
          <a:p>
            <a:pPr algn="just">
              <a:lnSpc>
                <a:spcPct val="125000"/>
              </a:lnSpc>
              <a:spcBef>
                <a:spcPts val="600"/>
              </a:spcBef>
              <a:spcAft>
                <a:spcPts val="600"/>
              </a:spcAft>
            </a:pPr>
            <a:r>
              <a:rPr lang="en-US" sz="1700" dirty="0" smtClean="0"/>
              <a:t>Reliance placed on Circular No. 786 dated 7 February 2000, which is withdrawn on 22 October 2009 - Implications?</a:t>
            </a:r>
          </a:p>
        </p:txBody>
      </p:sp>
      <p:sp>
        <p:nvSpPr>
          <p:cNvPr id="8" name="Title 1"/>
          <p:cNvSpPr txBox="1">
            <a:spLocks/>
          </p:cNvSpPr>
          <p:nvPr/>
        </p:nvSpPr>
        <p:spPr bwMode="auto">
          <a:xfrm>
            <a:off x="505855" y="228601"/>
            <a:ext cx="7516416" cy="380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a:t>Relevant Case Law re Article 17(2)</a:t>
            </a:r>
            <a:endParaRPr lang="en-US" sz="3600" b="1" dirty="0">
              <a:ln w="10541" cmpd="sng">
                <a:solidFill>
                  <a:schemeClr val="accent1">
                    <a:shade val="88000"/>
                    <a:satMod val="110000"/>
                  </a:schemeClr>
                </a:solidFill>
                <a:prstDash val="solid"/>
              </a:ln>
              <a:solidFill>
                <a:srgbClr val="FFC000"/>
              </a:solidFill>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39</a:t>
            </a:fld>
            <a:endParaRPr lang="en-US" dirty="0"/>
          </a:p>
        </p:txBody>
      </p:sp>
    </p:spTree>
    <p:extLst>
      <p:ext uri="{BB962C8B-B14F-4D97-AF65-F5344CB8AC3E}">
        <p14:creationId xmlns:p14="http://schemas.microsoft.com/office/powerpoint/2010/main" val="2964228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411162"/>
          </a:xfrm>
        </p:spPr>
        <p:txBody>
          <a:bodyPr/>
          <a:lstStyle/>
          <a:p>
            <a:pPr algn="l" eaLnBrk="1" hangingPunct="1"/>
            <a:r>
              <a:rPr lang="en-US" sz="2800" b="1" dirty="0" smtClean="0"/>
              <a:t>Taxation of Artistes &amp; Sportsmen – Income-tax Act</a:t>
            </a:r>
          </a:p>
        </p:txBody>
      </p:sp>
      <p:sp>
        <p:nvSpPr>
          <p:cNvPr id="3" name="Content Placeholder 2"/>
          <p:cNvSpPr>
            <a:spLocks noGrp="1"/>
          </p:cNvSpPr>
          <p:nvPr>
            <p:ph idx="1"/>
          </p:nvPr>
        </p:nvSpPr>
        <p:spPr>
          <a:xfrm>
            <a:off x="457200" y="685800"/>
            <a:ext cx="8229600" cy="5670550"/>
          </a:xfrm>
        </p:spPr>
        <p:txBody>
          <a:bodyPr/>
          <a:lstStyle/>
          <a:p>
            <a:pPr marL="160020" indent="0" algn="just" eaLnBrk="1" hangingPunct="1">
              <a:spcBef>
                <a:spcPts val="600"/>
              </a:spcBef>
              <a:spcAft>
                <a:spcPts val="600"/>
              </a:spcAft>
              <a:buNone/>
              <a:defRPr/>
            </a:pPr>
            <a:r>
              <a:rPr lang="en-US" sz="2000" b="1" dirty="0" smtClean="0">
                <a:latin typeface="Calibri" pitchFamily="34" charset="0"/>
                <a:cs typeface="Calibri" pitchFamily="34" charset="0"/>
              </a:rPr>
              <a:t>“Tax </a:t>
            </a:r>
            <a:r>
              <a:rPr lang="en-US" sz="2000" b="1" dirty="0">
                <a:latin typeface="Calibri" pitchFamily="34" charset="0"/>
                <a:cs typeface="Calibri" pitchFamily="34" charset="0"/>
              </a:rPr>
              <a:t>on non-resident sportsmen or sports associations.</a:t>
            </a:r>
            <a:endParaRPr lang="en-US" sz="2000" dirty="0">
              <a:latin typeface="Calibri" pitchFamily="34" charset="0"/>
              <a:cs typeface="Calibri" pitchFamily="34" charset="0"/>
            </a:endParaRPr>
          </a:p>
          <a:p>
            <a:pPr marL="160020" indent="0" algn="just" eaLnBrk="1" hangingPunct="1">
              <a:lnSpc>
                <a:spcPts val="2800"/>
              </a:lnSpc>
              <a:spcBef>
                <a:spcPts val="600"/>
              </a:spcBef>
              <a:spcAft>
                <a:spcPts val="0"/>
              </a:spcAft>
              <a:buNone/>
              <a:defRPr/>
            </a:pPr>
            <a:r>
              <a:rPr lang="en-IN" sz="2000" i="1" dirty="0" smtClean="0">
                <a:latin typeface="Calibri" panose="020F0502020204030204" pitchFamily="34" charset="0"/>
              </a:rPr>
              <a:t>115BBA. (1</a:t>
            </a:r>
            <a:r>
              <a:rPr lang="en-IN" sz="2000" i="1" dirty="0">
                <a:latin typeface="Calibri" panose="020F0502020204030204" pitchFamily="34" charset="0"/>
              </a:rPr>
              <a:t>) Where the total income of an assessee, - </a:t>
            </a:r>
          </a:p>
          <a:p>
            <a:pPr marL="914400" lvl="1" indent="-457200" algn="just">
              <a:lnSpc>
                <a:spcPts val="2800"/>
              </a:lnSpc>
              <a:spcAft>
                <a:spcPts val="1200"/>
              </a:spcAft>
              <a:buFont typeface="+mj-lt"/>
              <a:buAutoNum type="alphaLcParenR"/>
              <a:defRPr/>
            </a:pPr>
            <a:r>
              <a:rPr lang="en-IN" sz="1800" i="1" dirty="0">
                <a:latin typeface="Calibri" panose="020F0502020204030204" pitchFamily="34" charset="0"/>
              </a:rPr>
              <a:t>being a </a:t>
            </a:r>
            <a:r>
              <a:rPr lang="en-IN" sz="1800" b="1" i="1" u="sng" dirty="0">
                <a:latin typeface="Calibri" panose="020F0502020204030204" pitchFamily="34" charset="0"/>
              </a:rPr>
              <a:t>sportsman (including an athlete</a:t>
            </a:r>
            <a:r>
              <a:rPr lang="en-IN" sz="1800" i="1" dirty="0">
                <a:latin typeface="Calibri" panose="020F0502020204030204" pitchFamily="34" charset="0"/>
              </a:rPr>
              <a:t>), who is </a:t>
            </a:r>
            <a:r>
              <a:rPr lang="en-IN" sz="1800" b="1" i="1" u="sng" dirty="0">
                <a:latin typeface="Calibri" panose="020F0502020204030204" pitchFamily="34" charset="0"/>
              </a:rPr>
              <a:t>not a citizen of India and is a non-resident</a:t>
            </a:r>
            <a:r>
              <a:rPr lang="en-IN" sz="1800" i="1" dirty="0">
                <a:latin typeface="Calibri" panose="020F0502020204030204" pitchFamily="34" charset="0"/>
              </a:rPr>
              <a:t>, includes any income received or receivable by way of - </a:t>
            </a:r>
          </a:p>
          <a:p>
            <a:pPr marL="1371600" lvl="2" indent="-457200" algn="just">
              <a:lnSpc>
                <a:spcPts val="2800"/>
              </a:lnSpc>
              <a:spcAft>
                <a:spcPts val="1200"/>
              </a:spcAft>
              <a:buFont typeface="+mj-lt"/>
              <a:buAutoNum type="romanLcPeriod"/>
              <a:defRPr/>
            </a:pPr>
            <a:r>
              <a:rPr lang="en-IN" sz="1800" i="1" dirty="0">
                <a:latin typeface="Calibri" panose="020F0502020204030204" pitchFamily="34" charset="0"/>
              </a:rPr>
              <a:t>participation in India in any game (other than a game the winnings wherefrom are taxable under section 115BB) or sport; or </a:t>
            </a:r>
          </a:p>
          <a:p>
            <a:pPr marL="1371600" lvl="2" indent="-457200" algn="just">
              <a:lnSpc>
                <a:spcPts val="2800"/>
              </a:lnSpc>
              <a:spcAft>
                <a:spcPts val="1200"/>
              </a:spcAft>
              <a:buFont typeface="+mj-lt"/>
              <a:buAutoNum type="romanLcPeriod"/>
              <a:defRPr/>
            </a:pPr>
            <a:r>
              <a:rPr lang="en-IN" sz="1800" i="1" dirty="0">
                <a:latin typeface="Calibri" panose="020F0502020204030204" pitchFamily="34" charset="0"/>
              </a:rPr>
              <a:t>advertisement; or</a:t>
            </a:r>
          </a:p>
          <a:p>
            <a:pPr marL="1371600" lvl="2" indent="-457200" algn="just">
              <a:lnSpc>
                <a:spcPts val="2800"/>
              </a:lnSpc>
              <a:spcAft>
                <a:spcPts val="1200"/>
              </a:spcAft>
              <a:buFont typeface="+mj-lt"/>
              <a:buAutoNum type="romanLcPeriod"/>
              <a:defRPr/>
            </a:pPr>
            <a:r>
              <a:rPr lang="en-IN" sz="1800" i="1" dirty="0">
                <a:latin typeface="Calibri" panose="020F0502020204030204" pitchFamily="34" charset="0"/>
              </a:rPr>
              <a:t>contribution of articles relating to any game or sport in India in newspapers, magazines or journals; or</a:t>
            </a:r>
          </a:p>
          <a:p>
            <a:pPr marL="914400" lvl="1" indent="-457200" algn="just">
              <a:lnSpc>
                <a:spcPts val="2800"/>
              </a:lnSpc>
              <a:spcAft>
                <a:spcPts val="1200"/>
              </a:spcAft>
              <a:buFont typeface="+mj-lt"/>
              <a:buAutoNum type="alphaLcParenR"/>
              <a:defRPr/>
            </a:pPr>
            <a:r>
              <a:rPr lang="en-IN" sz="1800" i="1" dirty="0">
                <a:latin typeface="Calibri" panose="020F0502020204030204" pitchFamily="34" charset="0"/>
              </a:rPr>
              <a:t>being a </a:t>
            </a:r>
            <a:r>
              <a:rPr lang="en-IN" sz="1800" b="1" i="1" dirty="0">
                <a:latin typeface="Calibri" panose="020F0502020204030204" pitchFamily="34" charset="0"/>
              </a:rPr>
              <a:t>non-resident sports association or institution</a:t>
            </a:r>
            <a:r>
              <a:rPr lang="en-IN" sz="1800" i="1" dirty="0">
                <a:latin typeface="Calibri" panose="020F0502020204030204" pitchFamily="34" charset="0"/>
              </a:rPr>
              <a:t>, includes any amount </a:t>
            </a:r>
            <a:r>
              <a:rPr lang="en-IN" sz="1800" b="1" i="1" u="sng" dirty="0">
                <a:latin typeface="Calibri" panose="020F0502020204030204" pitchFamily="34" charset="0"/>
              </a:rPr>
              <a:t>guaranteed to be paid or payable </a:t>
            </a:r>
            <a:r>
              <a:rPr lang="en-IN" sz="1800" i="1" dirty="0">
                <a:latin typeface="Calibri" panose="020F0502020204030204" pitchFamily="34" charset="0"/>
              </a:rPr>
              <a:t>to such </a:t>
            </a:r>
            <a:r>
              <a:rPr lang="en-IN" sz="1800" b="1" i="1" u="sng" dirty="0">
                <a:latin typeface="Calibri" panose="020F0502020204030204" pitchFamily="34" charset="0"/>
              </a:rPr>
              <a:t>association or institution</a:t>
            </a:r>
            <a:r>
              <a:rPr lang="en-IN" sz="1800" i="1" dirty="0">
                <a:latin typeface="Calibri" panose="020F0502020204030204" pitchFamily="34" charset="0"/>
              </a:rPr>
              <a:t> in relation to any game (other than a game the winnings wherefrom are taxable under section 115BB) or sport </a:t>
            </a:r>
            <a:r>
              <a:rPr lang="en-IN" sz="1800" b="1" i="1" u="sng" dirty="0">
                <a:latin typeface="Calibri" panose="020F0502020204030204" pitchFamily="34" charset="0"/>
              </a:rPr>
              <a:t>played in India</a:t>
            </a:r>
            <a:r>
              <a:rPr lang="en-IN" sz="1800" i="1" dirty="0">
                <a:latin typeface="Calibri" panose="020F0502020204030204" pitchFamily="34" charset="0"/>
              </a:rPr>
              <a:t>; or</a:t>
            </a:r>
            <a:r>
              <a:rPr lang="en-IN" sz="1800" dirty="0" smtClean="0">
                <a:latin typeface="Calibri" panose="020F0502020204030204" pitchFamily="34" charset="0"/>
              </a:rPr>
              <a:t>…….</a:t>
            </a:r>
            <a:endParaRPr lang="en-IN" sz="1800" dirty="0">
              <a:latin typeface="Calibri" panose="020F0502020204030204" pitchFamily="34" charset="0"/>
            </a:endParaRPr>
          </a:p>
          <a:p>
            <a:endParaRPr lang="en-US"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4</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62" name="Title 1"/>
          <p:cNvSpPr>
            <a:spLocks noGrp="1"/>
          </p:cNvSpPr>
          <p:nvPr>
            <p:ph type="title"/>
          </p:nvPr>
        </p:nvSpPr>
        <p:spPr>
          <a:xfrm>
            <a:off x="441325" y="0"/>
            <a:ext cx="8229600" cy="868363"/>
          </a:xfrm>
        </p:spPr>
        <p:txBody>
          <a:bodyPr/>
          <a:lstStyle/>
          <a:p>
            <a:pPr algn="l"/>
            <a:r>
              <a:rPr lang="en-IN" sz="2800" b="1" dirty="0" smtClean="0"/>
              <a:t>Alternative computational Option &amp; Art 17(3)</a:t>
            </a:r>
            <a:endParaRPr lang="en-IN" sz="2800" b="1" dirty="0" smtClean="0"/>
          </a:p>
        </p:txBody>
      </p:sp>
      <p:sp>
        <p:nvSpPr>
          <p:cNvPr id="40963" name="Content Placeholder 2"/>
          <p:cNvSpPr>
            <a:spLocks noGrp="1"/>
          </p:cNvSpPr>
          <p:nvPr>
            <p:ph sz="half" idx="1"/>
          </p:nvPr>
        </p:nvSpPr>
        <p:spPr>
          <a:xfrm>
            <a:off x="457200" y="990600"/>
            <a:ext cx="8229600" cy="5365750"/>
          </a:xfrm>
        </p:spPr>
        <p:txBody>
          <a:bodyPr/>
          <a:lstStyle/>
          <a:p>
            <a:pPr algn="just"/>
            <a:r>
              <a:rPr lang="en-US" sz="2000" dirty="0" smtClean="0"/>
              <a:t>1992 OECD Commentary on Article 17 extended and provided draft of the exception as follows:</a:t>
            </a:r>
          </a:p>
          <a:p>
            <a:pPr marL="400050" lvl="1" indent="0" algn="just">
              <a:lnSpc>
                <a:spcPct val="125000"/>
              </a:lnSpc>
              <a:buFont typeface="Arial" panose="020B0604020202020204" pitchFamily="34" charset="0"/>
              <a:buNone/>
            </a:pPr>
            <a:r>
              <a:rPr lang="en-IN" sz="1800" i="1" dirty="0" smtClean="0"/>
              <a:t>‘Where a resident of a Contracting State derives income referred to in paragraph 1 or 2 and such </a:t>
            </a:r>
            <a:r>
              <a:rPr lang="en-IN" sz="1800" b="1" i="1" dirty="0" smtClean="0"/>
              <a:t>income is taxable in the other Contracting State on a gross basis</a:t>
            </a:r>
            <a:r>
              <a:rPr lang="en-IN" sz="1800" i="1" dirty="0" smtClean="0"/>
              <a:t>, that person may, within [period to be determined by the Contracting States] </a:t>
            </a:r>
            <a:r>
              <a:rPr lang="en-IN" sz="1800" b="1" i="1" dirty="0" smtClean="0"/>
              <a:t>request the other State in writing </a:t>
            </a:r>
            <a:r>
              <a:rPr lang="en-IN" sz="1800" i="1" dirty="0" smtClean="0"/>
              <a:t>that the income be </a:t>
            </a:r>
            <a:r>
              <a:rPr lang="en-IN" sz="1800" b="1" i="1" dirty="0" smtClean="0"/>
              <a:t>taxable on a net basis in that other State</a:t>
            </a:r>
            <a:r>
              <a:rPr lang="en-IN" sz="1800" i="1" dirty="0" smtClean="0"/>
              <a:t>. Such request shall be allowed by that other State. In determining the taxable income of such resident in the other State, </a:t>
            </a:r>
            <a:r>
              <a:rPr lang="en-IN" sz="1800" b="1" i="1" dirty="0" smtClean="0"/>
              <a:t>there shall be allowed as deductions those expenses deductible under the domestic laws of the other State which are incurred for the purposes of the activities exercised in the other State and which are available to a resident of the other State exercising the same or similar activit</a:t>
            </a:r>
            <a:r>
              <a:rPr lang="en-IN" sz="1800" i="1" dirty="0" smtClean="0"/>
              <a:t>ies under the same or similar conditions.’</a:t>
            </a:r>
          </a:p>
          <a:p>
            <a:pPr marL="0" indent="0" algn="just">
              <a:lnSpc>
                <a:spcPct val="125000"/>
              </a:lnSpc>
              <a:buNone/>
            </a:pPr>
            <a:r>
              <a:rPr lang="en-IN" sz="2000" b="1" dirty="0"/>
              <a:t>Article 17(3)- Existing in most of India’s DTAAs</a:t>
            </a:r>
            <a:endParaRPr lang="en-IN" sz="2000" dirty="0" smtClean="0"/>
          </a:p>
          <a:p>
            <a:pPr algn="just">
              <a:lnSpc>
                <a:spcPct val="125000"/>
              </a:lnSpc>
            </a:pPr>
            <a:r>
              <a:rPr lang="en-IN" sz="2000" dirty="0" smtClean="0"/>
              <a:t>Provided </a:t>
            </a:r>
            <a:r>
              <a:rPr lang="en-IN" sz="2000" dirty="0" smtClean="0"/>
              <a:t>as additional consideration in Commentary to Model Convention - July 2014 with modifications.</a:t>
            </a:r>
            <a:endParaRPr lang="en-IN" sz="2000" dirty="0"/>
          </a:p>
        </p:txBody>
      </p:sp>
      <p:sp>
        <p:nvSpPr>
          <p:cNvPr id="2" name="Slide Number Placeholder 1"/>
          <p:cNvSpPr>
            <a:spLocks noGrp="1"/>
          </p:cNvSpPr>
          <p:nvPr>
            <p:ph type="sldNum" sz="quarter" idx="12"/>
          </p:nvPr>
        </p:nvSpPr>
        <p:spPr/>
        <p:txBody>
          <a:bodyPr/>
          <a:lstStyle/>
          <a:p>
            <a:pPr>
              <a:defRPr/>
            </a:pPr>
            <a:fld id="{332C5AED-F86A-4669-96A3-5421AE147AE5}" type="slidenum">
              <a:rPr lang="en-US" smtClean="0"/>
              <a:pPr>
                <a:defRPr/>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1986" name="Title 4"/>
          <p:cNvSpPr>
            <a:spLocks noGrp="1"/>
          </p:cNvSpPr>
          <p:nvPr>
            <p:ph type="title"/>
          </p:nvPr>
        </p:nvSpPr>
        <p:spPr>
          <a:xfrm>
            <a:off x="457200" y="152400"/>
            <a:ext cx="8229600" cy="685800"/>
          </a:xfrm>
        </p:spPr>
        <p:txBody>
          <a:bodyPr/>
          <a:lstStyle/>
          <a:p>
            <a:pPr algn="l"/>
            <a:r>
              <a:rPr lang="en-IN" sz="2800" b="1" dirty="0"/>
              <a:t>Article17(3</a:t>
            </a:r>
            <a:r>
              <a:rPr lang="en-IN" sz="2800" b="1" dirty="0" smtClean="0"/>
              <a:t>) in some of the India’s DTAAs</a:t>
            </a:r>
          </a:p>
        </p:txBody>
      </p:sp>
      <p:sp>
        <p:nvSpPr>
          <p:cNvPr id="6" name="Content Placeholder 5"/>
          <p:cNvSpPr>
            <a:spLocks noGrp="1"/>
          </p:cNvSpPr>
          <p:nvPr>
            <p:ph idx="1"/>
          </p:nvPr>
        </p:nvSpPr>
        <p:spPr>
          <a:xfrm>
            <a:off x="457200" y="914400"/>
            <a:ext cx="8229600" cy="5211763"/>
          </a:xfrm>
        </p:spPr>
        <p:txBody>
          <a:bodyPr/>
          <a:lstStyle/>
          <a:p>
            <a:pPr algn="just" eaLnBrk="1" hangingPunct="1">
              <a:spcBef>
                <a:spcPts val="600"/>
              </a:spcBef>
              <a:spcAft>
                <a:spcPts val="600"/>
              </a:spcAft>
              <a:buFont typeface="Wingdings" panose="05000000000000000000" pitchFamily="2" charset="2"/>
              <a:buChar char="§"/>
              <a:defRPr/>
            </a:pPr>
            <a:r>
              <a:rPr lang="en-US" sz="2000" b="1" dirty="0" smtClean="0"/>
              <a:t>India - Armenia </a:t>
            </a:r>
            <a:r>
              <a:rPr lang="en-US" sz="2000" b="1" dirty="0"/>
              <a:t>and </a:t>
            </a:r>
            <a:r>
              <a:rPr lang="en-US" sz="2000" b="1" dirty="0" smtClean="0"/>
              <a:t>India – Japan tax treaty</a:t>
            </a:r>
            <a:endParaRPr lang="en-US" sz="2000" b="1" dirty="0"/>
          </a:p>
          <a:p>
            <a:pPr lvl="1" algn="just" eaLnBrk="1" hangingPunct="1">
              <a:spcBef>
                <a:spcPts val="600"/>
              </a:spcBef>
              <a:spcAft>
                <a:spcPts val="600"/>
              </a:spcAft>
              <a:buFont typeface="Arial" charset="0"/>
              <a:buNone/>
              <a:defRPr/>
            </a:pPr>
            <a:r>
              <a:rPr lang="en-US" sz="2000" dirty="0" smtClean="0"/>
              <a:t>	Income </a:t>
            </a:r>
            <a:r>
              <a:rPr lang="en-US" sz="2000" dirty="0"/>
              <a:t>taxable </a:t>
            </a:r>
            <a:r>
              <a:rPr lang="en-US" sz="2000" b="1" dirty="0"/>
              <a:t>only in the resident state</a:t>
            </a:r>
            <a:r>
              <a:rPr lang="en-US" sz="2000" dirty="0"/>
              <a:t>, if the event is for </a:t>
            </a:r>
            <a:r>
              <a:rPr lang="en-US" sz="2000" b="1" dirty="0"/>
              <a:t>approved cultural or sports exchange </a:t>
            </a:r>
            <a:r>
              <a:rPr lang="en-US" sz="2000" b="1" dirty="0" smtClean="0"/>
              <a:t>program.</a:t>
            </a:r>
          </a:p>
          <a:p>
            <a:pPr marL="457200" lvl="1" indent="-457200" algn="just" eaLnBrk="1" hangingPunct="1">
              <a:spcBef>
                <a:spcPts val="600"/>
              </a:spcBef>
              <a:spcAft>
                <a:spcPts val="600"/>
              </a:spcAft>
              <a:buFont typeface="Wingdings" panose="05000000000000000000" pitchFamily="2" charset="2"/>
              <a:buChar char="§"/>
              <a:defRPr/>
            </a:pPr>
            <a:r>
              <a:rPr lang="en-US" sz="2000" b="1" dirty="0"/>
              <a:t>India – Australia, </a:t>
            </a:r>
            <a:r>
              <a:rPr lang="en-US" sz="2000" b="1" dirty="0" smtClean="0"/>
              <a:t>India </a:t>
            </a:r>
            <a:r>
              <a:rPr lang="en-US" sz="2000" b="1" dirty="0"/>
              <a:t>– Belgium, India </a:t>
            </a:r>
            <a:r>
              <a:rPr lang="en-US" sz="2000" b="1" dirty="0" smtClean="0"/>
              <a:t>– Indonesia, and India – Mauritius tax treaty</a:t>
            </a:r>
            <a:endParaRPr lang="en-US" sz="2000" b="1" dirty="0"/>
          </a:p>
          <a:p>
            <a:pPr lvl="1" algn="just" eaLnBrk="1" hangingPunct="1">
              <a:spcBef>
                <a:spcPts val="600"/>
              </a:spcBef>
              <a:spcAft>
                <a:spcPts val="600"/>
              </a:spcAft>
              <a:buFont typeface="Arial" charset="0"/>
              <a:buNone/>
              <a:defRPr/>
            </a:pPr>
            <a:r>
              <a:rPr lang="en-US" sz="2000" dirty="0" smtClean="0"/>
              <a:t>	Income </a:t>
            </a:r>
            <a:r>
              <a:rPr lang="en-US" sz="2000" dirty="0"/>
              <a:t>taxable </a:t>
            </a:r>
            <a:r>
              <a:rPr lang="en-US" sz="2000" b="1" dirty="0"/>
              <a:t>only in the resident state</a:t>
            </a:r>
            <a:r>
              <a:rPr lang="en-US" sz="2000" dirty="0"/>
              <a:t>, if the event is </a:t>
            </a:r>
            <a:r>
              <a:rPr lang="en-US" sz="2000" b="1" dirty="0"/>
              <a:t>supported by public funds of resident </a:t>
            </a:r>
            <a:r>
              <a:rPr lang="en-US" sz="2000" b="1" dirty="0" smtClean="0"/>
              <a:t>state.</a:t>
            </a:r>
          </a:p>
          <a:p>
            <a:pPr marL="457200" lvl="1" indent="-457200" algn="just">
              <a:lnSpc>
                <a:spcPct val="150000"/>
              </a:lnSpc>
              <a:spcAft>
                <a:spcPts val="600"/>
              </a:spcAft>
              <a:buFont typeface="Wingdings" panose="05000000000000000000" pitchFamily="2" charset="2"/>
              <a:buChar char="§"/>
            </a:pPr>
            <a:r>
              <a:rPr lang="en-US" sz="2000" b="1" dirty="0"/>
              <a:t>India-Brazil and India - Bangladesh Tax Treaties</a:t>
            </a:r>
            <a:endParaRPr lang="en-US" sz="2000" dirty="0"/>
          </a:p>
          <a:p>
            <a:pPr marL="731520" lvl="2" indent="0" algn="just">
              <a:spcAft>
                <a:spcPts val="600"/>
              </a:spcAft>
              <a:buNone/>
            </a:pPr>
            <a:r>
              <a:rPr lang="en-US" sz="2000" dirty="0"/>
              <a:t>Paragraph 1 and 2 will not apply if the activity is wholly or mainly or substantially supported from the </a:t>
            </a:r>
            <a:r>
              <a:rPr lang="en-US" sz="2000" b="1" dirty="0"/>
              <a:t>public funds of the other contracting state.  </a:t>
            </a:r>
          </a:p>
          <a:p>
            <a:pPr lvl="1" algn="just" eaLnBrk="1" hangingPunct="1">
              <a:spcBef>
                <a:spcPts val="600"/>
              </a:spcBef>
              <a:spcAft>
                <a:spcPts val="600"/>
              </a:spcAft>
              <a:buFont typeface="Arial" charset="0"/>
              <a:buNone/>
              <a:defRPr/>
            </a:pPr>
            <a:endParaRPr lang="en-US" sz="2000" b="1" dirty="0"/>
          </a:p>
          <a:p>
            <a:pPr algn="just">
              <a:defRPr/>
            </a:pPr>
            <a:endParaRPr lang="en-IN" sz="2000"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2031" y="304801"/>
            <a:ext cx="8229600" cy="609600"/>
          </a:xfrm>
        </p:spPr>
        <p:txBody>
          <a:bodyPr>
            <a:normAutofit/>
          </a:bodyPr>
          <a:lstStyle/>
          <a:p>
            <a:pPr lvl="0" algn="l"/>
            <a:r>
              <a:rPr lang="en-US" sz="2954" b="1" dirty="0" smtClean="0"/>
              <a:t>Conflicts</a:t>
            </a:r>
            <a:endParaRPr lang="en-US" sz="2954" dirty="0"/>
          </a:p>
        </p:txBody>
      </p:sp>
      <p:sp>
        <p:nvSpPr>
          <p:cNvPr id="3" name="Content Placeholder 2"/>
          <p:cNvSpPr>
            <a:spLocks noGrp="1"/>
          </p:cNvSpPr>
          <p:nvPr>
            <p:ph idx="1"/>
          </p:nvPr>
        </p:nvSpPr>
        <p:spPr>
          <a:xfrm>
            <a:off x="422031" y="762000"/>
            <a:ext cx="8229600" cy="5715000"/>
          </a:xfrm>
        </p:spPr>
        <p:txBody>
          <a:bodyPr>
            <a:normAutofit/>
          </a:bodyPr>
          <a:lstStyle/>
          <a:p>
            <a:pPr lvl="1" algn="just">
              <a:buFont typeface="Wingdings" panose="05000000000000000000" pitchFamily="2" charset="2"/>
              <a:buChar char="§"/>
            </a:pPr>
            <a:r>
              <a:rPr lang="en-US" b="1" dirty="0"/>
              <a:t>Conflicts between Article 17 and 18</a:t>
            </a:r>
            <a:endParaRPr lang="en-IN" dirty="0" smtClean="0"/>
          </a:p>
          <a:p>
            <a:pPr lvl="2" algn="just">
              <a:buFont typeface="Wingdings" panose="05000000000000000000" pitchFamily="2" charset="2"/>
              <a:buChar char="Ø"/>
            </a:pPr>
            <a:r>
              <a:rPr lang="en-IN" sz="2000" dirty="0" smtClean="0"/>
              <a:t>Remuneration </a:t>
            </a:r>
            <a:r>
              <a:rPr lang="en-IN" sz="2000" dirty="0"/>
              <a:t>derived from the entertainment show is governed by Article 17</a:t>
            </a:r>
            <a:endParaRPr lang="en-US" sz="2000" dirty="0"/>
          </a:p>
          <a:p>
            <a:pPr lvl="2" algn="just">
              <a:buFont typeface="Wingdings" panose="05000000000000000000" pitchFamily="2" charset="2"/>
              <a:buChar char="Ø"/>
            </a:pPr>
            <a:r>
              <a:rPr lang="en-IN" sz="2000" dirty="0" smtClean="0"/>
              <a:t>Pension </a:t>
            </a:r>
            <a:r>
              <a:rPr lang="en-IN" sz="2000" dirty="0"/>
              <a:t>received after termination of performance activity will fall under Article 18</a:t>
            </a:r>
            <a:endParaRPr lang="en-US" sz="2000" dirty="0"/>
          </a:p>
          <a:p>
            <a:pPr lvl="2" algn="just">
              <a:buFont typeface="Wingdings" panose="05000000000000000000" pitchFamily="2" charset="2"/>
              <a:buChar char="Ø"/>
            </a:pPr>
            <a:r>
              <a:rPr lang="en-IN" sz="2000" dirty="0" smtClean="0"/>
              <a:t>Golden handshakes are payment linked to employment and not to the performance, hence does not fall under Article 17.</a:t>
            </a:r>
          </a:p>
          <a:p>
            <a:pPr marL="914400" lvl="2" indent="0" algn="just">
              <a:buNone/>
            </a:pPr>
            <a:endParaRPr lang="en-IN" sz="2000" dirty="0" smtClean="0"/>
          </a:p>
          <a:p>
            <a:pPr lvl="1" algn="just">
              <a:buFont typeface="Wingdings" panose="05000000000000000000" pitchFamily="2" charset="2"/>
              <a:buChar char="§"/>
            </a:pPr>
            <a:r>
              <a:rPr lang="en-US" b="1" dirty="0"/>
              <a:t>Conflicts between Article 17 and </a:t>
            </a:r>
            <a:r>
              <a:rPr lang="en-US" b="1" dirty="0" smtClean="0"/>
              <a:t>19</a:t>
            </a:r>
          </a:p>
          <a:p>
            <a:pPr lvl="2" algn="just">
              <a:buFont typeface="Wingdings" panose="05000000000000000000" pitchFamily="2" charset="2"/>
              <a:buChar char="Ø"/>
            </a:pPr>
            <a:r>
              <a:rPr lang="en-IN" sz="2000" dirty="0"/>
              <a:t>Artists or sportsperson renders service to Government and receives remuneration</a:t>
            </a:r>
            <a:endParaRPr lang="en-US" sz="2000" dirty="0"/>
          </a:p>
          <a:p>
            <a:pPr lvl="2" algn="just">
              <a:buFont typeface="Wingdings" panose="05000000000000000000" pitchFamily="2" charset="2"/>
              <a:buChar char="Ø"/>
            </a:pPr>
            <a:r>
              <a:rPr lang="en-IN" sz="2000" dirty="0" smtClean="0"/>
              <a:t>Article </a:t>
            </a:r>
            <a:r>
              <a:rPr lang="en-IN" sz="2000" dirty="0"/>
              <a:t>17 applies if activity of the Government is in the nature of </a:t>
            </a:r>
            <a:r>
              <a:rPr lang="en-IN" sz="2000" dirty="0" smtClean="0"/>
              <a:t>business, </a:t>
            </a:r>
            <a:r>
              <a:rPr lang="en-IN" sz="2000" dirty="0"/>
              <a:t>otherwise Article 19 will </a:t>
            </a:r>
            <a:r>
              <a:rPr lang="en-IN" sz="2000" dirty="0" smtClean="0"/>
              <a:t>apply</a:t>
            </a:r>
            <a:r>
              <a:rPr lang="en-US" sz="2000" dirty="0"/>
              <a:t>.</a:t>
            </a:r>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42</a:t>
            </a:fld>
            <a:endParaRPr lang="en-US" dirty="0"/>
          </a:p>
        </p:txBody>
      </p:sp>
    </p:spTree>
    <p:extLst>
      <p:ext uri="{BB962C8B-B14F-4D97-AF65-F5344CB8AC3E}">
        <p14:creationId xmlns:p14="http://schemas.microsoft.com/office/powerpoint/2010/main" val="31068094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855" y="461505"/>
            <a:ext cx="7516416" cy="376695"/>
          </a:xfrm>
          <a:extLst/>
        </p:spPr>
        <p:txBody>
          <a:bodyPr/>
          <a:lstStyle/>
          <a:p>
            <a:pPr algn="l">
              <a:defRPr/>
            </a:pPr>
            <a:r>
              <a:rPr lang="en-US" sz="2800" b="1" dirty="0">
                <a:ea typeface="+mn-ea"/>
                <a:cs typeface="+mn-cs"/>
              </a:rPr>
              <a:t>Case </a:t>
            </a:r>
            <a:r>
              <a:rPr lang="en-US" sz="2800" b="1" dirty="0" smtClean="0">
                <a:ea typeface="+mn-ea"/>
                <a:cs typeface="+mn-cs"/>
              </a:rPr>
              <a:t>Study-1</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43011" name="Line 13"/>
          <p:cNvSpPr>
            <a:spLocks noChangeShapeType="1"/>
          </p:cNvSpPr>
          <p:nvPr/>
        </p:nvSpPr>
        <p:spPr bwMode="auto">
          <a:xfrm>
            <a:off x="0" y="3276600"/>
            <a:ext cx="91440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2" name="Line 12"/>
          <p:cNvSpPr>
            <a:spLocks noChangeShapeType="1"/>
          </p:cNvSpPr>
          <p:nvPr/>
        </p:nvSpPr>
        <p:spPr bwMode="auto">
          <a:xfrm flipV="1">
            <a:off x="4572000" y="2209800"/>
            <a:ext cx="0" cy="21955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43013" name="Text Box 9"/>
          <p:cNvSpPr txBox="1">
            <a:spLocks noChangeArrowheads="1"/>
          </p:cNvSpPr>
          <p:nvPr/>
        </p:nvSpPr>
        <p:spPr bwMode="auto">
          <a:xfrm>
            <a:off x="760413" y="3581400"/>
            <a:ext cx="19812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sz="3000" b="1" dirty="0">
                <a:latin typeface="Calibri" panose="020F0502020204030204" pitchFamily="34" charset="0"/>
              </a:rPr>
              <a:t>India</a:t>
            </a:r>
          </a:p>
        </p:txBody>
      </p:sp>
      <p:sp>
        <p:nvSpPr>
          <p:cNvPr id="43014" name="Rectangle 7"/>
          <p:cNvSpPr>
            <a:spLocks noChangeArrowheads="1"/>
          </p:cNvSpPr>
          <p:nvPr/>
        </p:nvSpPr>
        <p:spPr bwMode="auto">
          <a:xfrm>
            <a:off x="2590800" y="4191000"/>
            <a:ext cx="4114800" cy="914400"/>
          </a:xfrm>
          <a:prstGeom prst="rect">
            <a:avLst/>
          </a:prstGeom>
          <a:solidFill>
            <a:schemeClr val="bg1"/>
          </a:solidFill>
          <a:ln w="2857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2400" b="1" dirty="0">
                <a:latin typeface="Calibri" panose="020F0502020204030204" pitchFamily="34" charset="0"/>
              </a:rPr>
              <a:t> Sportsman/Entertainer is sent </a:t>
            </a:r>
          </a:p>
          <a:p>
            <a:pPr algn="ctr"/>
            <a:r>
              <a:rPr lang="en-US" sz="2400" b="1" dirty="0">
                <a:latin typeface="Calibri" panose="020F0502020204030204" pitchFamily="34" charset="0"/>
              </a:rPr>
              <a:t>as an employee in India</a:t>
            </a:r>
            <a:endParaRPr lang="en-US" sz="2400" b="1" dirty="0">
              <a:latin typeface="Book Antiqua" panose="02040602050305030304" pitchFamily="18" charset="0"/>
            </a:endParaRPr>
          </a:p>
        </p:txBody>
      </p:sp>
      <p:sp>
        <p:nvSpPr>
          <p:cNvPr id="43015" name="Rectangle 8"/>
          <p:cNvSpPr>
            <a:spLocks noChangeArrowheads="1"/>
          </p:cNvSpPr>
          <p:nvPr/>
        </p:nvSpPr>
        <p:spPr bwMode="auto">
          <a:xfrm>
            <a:off x="2895600" y="1371600"/>
            <a:ext cx="3581400" cy="990600"/>
          </a:xfrm>
          <a:prstGeom prst="rect">
            <a:avLst/>
          </a:prstGeom>
          <a:solidFill>
            <a:schemeClr val="bg1"/>
          </a:solidFill>
          <a:ln w="2857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2400" b="1" dirty="0">
                <a:latin typeface="Calibri" panose="020F0502020204030204" pitchFamily="34" charset="0"/>
              </a:rPr>
              <a:t>Overseas Company </a:t>
            </a:r>
          </a:p>
        </p:txBody>
      </p:sp>
      <p:sp>
        <p:nvSpPr>
          <p:cNvPr id="43016" name="Text Box 17"/>
          <p:cNvSpPr txBox="1">
            <a:spLocks noChangeArrowheads="1"/>
          </p:cNvSpPr>
          <p:nvPr/>
        </p:nvSpPr>
        <p:spPr bwMode="auto">
          <a:xfrm>
            <a:off x="536000" y="5652371"/>
            <a:ext cx="83058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sz="2100" dirty="0">
                <a:latin typeface="Calibri" panose="020F0502020204030204" pitchFamily="34" charset="0"/>
              </a:rPr>
              <a:t>What are the implications?</a:t>
            </a:r>
          </a:p>
        </p:txBody>
      </p:sp>
      <p:sp>
        <p:nvSpPr>
          <p:cNvPr id="18" name="Rectangle 17"/>
          <p:cNvSpPr/>
          <p:nvPr/>
        </p:nvSpPr>
        <p:spPr>
          <a:xfrm>
            <a:off x="381000" y="2438400"/>
            <a:ext cx="20574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50000"/>
              </a:spcBef>
              <a:defRPr/>
            </a:pPr>
            <a:r>
              <a:rPr lang="en-US" sz="2400" b="1" dirty="0">
                <a:solidFill>
                  <a:schemeClr val="tx1"/>
                </a:solidFill>
              </a:rPr>
              <a:t>Outside India</a:t>
            </a:r>
          </a:p>
        </p:txBody>
      </p:sp>
      <p:sp>
        <p:nvSpPr>
          <p:cNvPr id="3" name="Slide Number Placeholder 2"/>
          <p:cNvSpPr>
            <a:spLocks noGrp="1"/>
          </p:cNvSpPr>
          <p:nvPr>
            <p:ph type="sldNum" sz="quarter" idx="11"/>
          </p:nvPr>
        </p:nvSpPr>
        <p:spPr/>
        <p:txBody>
          <a:bodyPr/>
          <a:lstStyle/>
          <a:p>
            <a:pPr>
              <a:defRPr/>
            </a:pPr>
            <a:fld id="{1F3139BE-CA8E-446D-A0F1-0F7C12882CE0}" type="slidenum">
              <a:rPr lang="en-US" smtClean="0"/>
              <a:pPr>
                <a:defRPr/>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7890" name="Title 1"/>
          <p:cNvSpPr>
            <a:spLocks noGrp="1"/>
          </p:cNvSpPr>
          <p:nvPr>
            <p:ph type="title"/>
          </p:nvPr>
        </p:nvSpPr>
        <p:spPr>
          <a:xfrm>
            <a:off x="446088" y="290513"/>
            <a:ext cx="8232775" cy="623887"/>
          </a:xfrm>
        </p:spPr>
        <p:txBody>
          <a:bodyPr/>
          <a:lstStyle/>
          <a:p>
            <a:pPr algn="l" eaLnBrk="1" hangingPunct="1"/>
            <a:r>
              <a:rPr lang="en-GB" sz="2800" b="1" dirty="0" smtClean="0"/>
              <a:t>Case Study-2</a:t>
            </a:r>
          </a:p>
        </p:txBody>
      </p:sp>
      <p:sp>
        <p:nvSpPr>
          <p:cNvPr id="37891" name="Content Placeholder 2"/>
          <p:cNvSpPr>
            <a:spLocks noGrp="1"/>
          </p:cNvSpPr>
          <p:nvPr>
            <p:ph idx="1"/>
          </p:nvPr>
        </p:nvSpPr>
        <p:spPr>
          <a:xfrm>
            <a:off x="5253543" y="1252695"/>
            <a:ext cx="3505200" cy="4953000"/>
          </a:xfrm>
        </p:spPr>
        <p:txBody>
          <a:bodyPr/>
          <a:lstStyle/>
          <a:p>
            <a:pPr marL="234950" indent="-234950" algn="just" eaLnBrk="1" hangingPunct="1">
              <a:spcBef>
                <a:spcPts val="600"/>
              </a:spcBef>
              <a:spcAft>
                <a:spcPts val="600"/>
              </a:spcAft>
            </a:pPr>
            <a:r>
              <a:rPr lang="en-US" sz="1800" dirty="0" smtClean="0"/>
              <a:t>An entertainer (‘B’) is a resident of State R </a:t>
            </a:r>
          </a:p>
          <a:p>
            <a:pPr marL="234950" indent="-234950" algn="just" eaLnBrk="1" hangingPunct="1">
              <a:spcBef>
                <a:spcPts val="600"/>
              </a:spcBef>
              <a:spcAft>
                <a:spcPts val="600"/>
              </a:spcAft>
            </a:pPr>
            <a:r>
              <a:rPr lang="en-US" sz="1800" dirty="0" smtClean="0"/>
              <a:t>B is employed by Company (‘A Co’) situated in State T</a:t>
            </a:r>
          </a:p>
          <a:p>
            <a:pPr marL="234950" indent="-234950" algn="just" eaLnBrk="1" hangingPunct="1">
              <a:spcBef>
                <a:spcPts val="600"/>
              </a:spcBef>
              <a:spcAft>
                <a:spcPts val="600"/>
              </a:spcAft>
            </a:pPr>
            <a:r>
              <a:rPr lang="en-US" sz="1800" dirty="0" smtClean="0"/>
              <a:t>A Co supplies services of B for an event in State S</a:t>
            </a:r>
          </a:p>
          <a:p>
            <a:pPr marL="234950" indent="-234950" algn="just" eaLnBrk="1" hangingPunct="1">
              <a:spcBef>
                <a:spcPts val="600"/>
              </a:spcBef>
              <a:spcAft>
                <a:spcPts val="600"/>
              </a:spcAft>
            </a:pPr>
            <a:r>
              <a:rPr lang="en-US" sz="1800" dirty="0" smtClean="0"/>
              <a:t>Taxability?</a:t>
            </a:r>
          </a:p>
        </p:txBody>
      </p:sp>
      <p:cxnSp>
        <p:nvCxnSpPr>
          <p:cNvPr id="37892" name="Straight Connector 4"/>
          <p:cNvCxnSpPr>
            <a:cxnSpLocks noChangeShapeType="1"/>
          </p:cNvCxnSpPr>
          <p:nvPr/>
        </p:nvCxnSpPr>
        <p:spPr bwMode="auto">
          <a:xfrm>
            <a:off x="5105400" y="1295400"/>
            <a:ext cx="0" cy="4724400"/>
          </a:xfrm>
          <a:prstGeom prst="line">
            <a:avLst/>
          </a:prstGeom>
          <a:noFill/>
          <a:ln w="9525" algn="ctr">
            <a:solidFill>
              <a:schemeClr val="tx1"/>
            </a:solidFill>
            <a:round/>
            <a:headEnd/>
            <a:tailEnd/>
          </a:ln>
        </p:spPr>
      </p:cxnSp>
      <p:sp>
        <p:nvSpPr>
          <p:cNvPr id="6" name="Rectangle 4"/>
          <p:cNvSpPr>
            <a:spLocks noChangeArrowheads="1"/>
          </p:cNvSpPr>
          <p:nvPr/>
        </p:nvSpPr>
        <p:spPr bwMode="auto">
          <a:xfrm>
            <a:off x="2209800" y="1295400"/>
            <a:ext cx="1295400" cy="457200"/>
          </a:xfrm>
          <a:prstGeom prst="rect">
            <a:avLst/>
          </a:prstGeom>
          <a:solidFill>
            <a:schemeClr val="bg1">
              <a:lumMod val="75000"/>
            </a:schemeClr>
          </a:solidFill>
          <a:ln>
            <a:noFill/>
          </a:ln>
          <a:extLst/>
        </p:spPr>
        <p:txBody>
          <a:bodyPr anchor="ctr"/>
          <a:lstStyle/>
          <a:p>
            <a:pPr marL="101600" indent="-101600" algn="ctr" eaLnBrk="0" fontAlgn="auto" hangingPunct="0">
              <a:spcBef>
                <a:spcPct val="30000"/>
              </a:spcBef>
              <a:spcAft>
                <a:spcPts val="0"/>
              </a:spcAft>
              <a:buClr>
                <a:srgbClr val="C0C0C0"/>
              </a:buClr>
              <a:defRPr/>
            </a:pPr>
            <a:r>
              <a:rPr lang="en-US" sz="1400" b="1" kern="0" dirty="0"/>
              <a:t>A Co</a:t>
            </a:r>
            <a:endParaRPr lang="en-US" sz="1400" kern="0" dirty="0"/>
          </a:p>
        </p:txBody>
      </p:sp>
      <p:sp>
        <p:nvSpPr>
          <p:cNvPr id="7" name="Curved Down Arrow 6"/>
          <p:cNvSpPr/>
          <p:nvPr/>
        </p:nvSpPr>
        <p:spPr>
          <a:xfrm rot="16200000">
            <a:off x="-169068" y="2796381"/>
            <a:ext cx="3676650" cy="941387"/>
          </a:xfrm>
          <a:prstGeom prst="curvedDownArrow">
            <a:avLst/>
          </a:prstGeom>
          <a:solidFill>
            <a:srgbClr val="FFE600"/>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IN" sz="1200" dirty="0">
              <a:solidFill>
                <a:schemeClr val="tx1"/>
              </a:solidFill>
            </a:endParaRPr>
          </a:p>
        </p:txBody>
      </p:sp>
      <p:cxnSp>
        <p:nvCxnSpPr>
          <p:cNvPr id="8" name="Straight Arrow Connector 7"/>
          <p:cNvCxnSpPr/>
          <p:nvPr/>
        </p:nvCxnSpPr>
        <p:spPr>
          <a:xfrm>
            <a:off x="2819400" y="1752600"/>
            <a:ext cx="0" cy="129540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4"/>
          <p:cNvSpPr>
            <a:spLocks noChangeArrowheads="1"/>
          </p:cNvSpPr>
          <p:nvPr/>
        </p:nvSpPr>
        <p:spPr bwMode="auto">
          <a:xfrm>
            <a:off x="2209800" y="3048000"/>
            <a:ext cx="1295400" cy="457200"/>
          </a:xfrm>
          <a:prstGeom prst="rect">
            <a:avLst/>
          </a:prstGeom>
          <a:solidFill>
            <a:schemeClr val="bg1">
              <a:lumMod val="75000"/>
            </a:schemeClr>
          </a:solidFill>
          <a:ln>
            <a:noFill/>
          </a:ln>
          <a:extLst/>
        </p:spPr>
        <p:txBody>
          <a:bodyPr anchor="ctr"/>
          <a:lstStyle/>
          <a:p>
            <a:pPr marL="101600" indent="-101600" algn="ctr" eaLnBrk="0" fontAlgn="auto" hangingPunct="0">
              <a:spcBef>
                <a:spcPct val="30000"/>
              </a:spcBef>
              <a:spcAft>
                <a:spcPts val="0"/>
              </a:spcAft>
              <a:buClr>
                <a:srgbClr val="C0C0C0"/>
              </a:buClr>
              <a:defRPr/>
            </a:pPr>
            <a:r>
              <a:rPr lang="en-US" sz="1400" b="1" kern="0" dirty="0"/>
              <a:t>B</a:t>
            </a:r>
          </a:p>
        </p:txBody>
      </p:sp>
      <p:sp>
        <p:nvSpPr>
          <p:cNvPr id="12" name="Rectangle 4"/>
          <p:cNvSpPr>
            <a:spLocks noChangeArrowheads="1"/>
          </p:cNvSpPr>
          <p:nvPr/>
        </p:nvSpPr>
        <p:spPr bwMode="auto">
          <a:xfrm>
            <a:off x="2209800" y="4800600"/>
            <a:ext cx="1295400" cy="457200"/>
          </a:xfrm>
          <a:prstGeom prst="rect">
            <a:avLst/>
          </a:prstGeom>
          <a:solidFill>
            <a:schemeClr val="bg1">
              <a:lumMod val="75000"/>
            </a:schemeClr>
          </a:solidFill>
          <a:ln>
            <a:noFill/>
          </a:ln>
          <a:extLst/>
        </p:spPr>
        <p:txBody>
          <a:bodyPr anchor="ctr"/>
          <a:lstStyle/>
          <a:p>
            <a:pPr marL="101600" indent="-101600" algn="ctr" eaLnBrk="0" fontAlgn="auto" hangingPunct="0">
              <a:spcBef>
                <a:spcPct val="30000"/>
              </a:spcBef>
              <a:spcAft>
                <a:spcPts val="0"/>
              </a:spcAft>
              <a:buClr>
                <a:srgbClr val="C0C0C0"/>
              </a:buClr>
              <a:defRPr/>
            </a:pPr>
            <a:r>
              <a:rPr lang="en-US" sz="1400" b="1" kern="0" dirty="0"/>
              <a:t>Event</a:t>
            </a:r>
            <a:endParaRPr lang="en-US" sz="1400" kern="0" dirty="0"/>
          </a:p>
        </p:txBody>
      </p:sp>
      <p:sp>
        <p:nvSpPr>
          <p:cNvPr id="37898" name="TextBox 26"/>
          <p:cNvSpPr txBox="1">
            <a:spLocks noChangeArrowheads="1"/>
          </p:cNvSpPr>
          <p:nvPr/>
        </p:nvSpPr>
        <p:spPr bwMode="auto">
          <a:xfrm>
            <a:off x="381000" y="3657600"/>
            <a:ext cx="766763" cy="508000"/>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dirty="0"/>
              <a:t>Payment for services</a:t>
            </a:r>
            <a:endParaRPr lang="en-IN" sz="1200" dirty="0"/>
          </a:p>
        </p:txBody>
      </p:sp>
      <p:sp>
        <p:nvSpPr>
          <p:cNvPr id="37899" name="TextBox 26"/>
          <p:cNvSpPr txBox="1">
            <a:spLocks noChangeArrowheads="1"/>
          </p:cNvSpPr>
          <p:nvPr/>
        </p:nvSpPr>
        <p:spPr bwMode="auto">
          <a:xfrm>
            <a:off x="1839913" y="2087563"/>
            <a:ext cx="914400" cy="193675"/>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dirty="0"/>
              <a:t>Employs</a:t>
            </a:r>
            <a:endParaRPr lang="en-IN" sz="1200" dirty="0"/>
          </a:p>
        </p:txBody>
      </p:sp>
      <p:sp>
        <p:nvSpPr>
          <p:cNvPr id="15" name="Curved Down Arrow 14"/>
          <p:cNvSpPr/>
          <p:nvPr/>
        </p:nvSpPr>
        <p:spPr>
          <a:xfrm rot="5400000">
            <a:off x="3009900" y="2095500"/>
            <a:ext cx="1905000" cy="762000"/>
          </a:xfrm>
          <a:prstGeom prst="curvedDownArrow">
            <a:avLst/>
          </a:prstGeom>
          <a:solidFill>
            <a:srgbClr val="FFE600"/>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IN" sz="1200" dirty="0">
              <a:solidFill>
                <a:schemeClr val="tx1"/>
              </a:solidFill>
            </a:endParaRPr>
          </a:p>
        </p:txBody>
      </p:sp>
      <p:cxnSp>
        <p:nvCxnSpPr>
          <p:cNvPr id="37901" name="Straight Connector 16"/>
          <p:cNvCxnSpPr>
            <a:cxnSpLocks noChangeShapeType="1"/>
          </p:cNvCxnSpPr>
          <p:nvPr/>
        </p:nvCxnSpPr>
        <p:spPr bwMode="auto">
          <a:xfrm>
            <a:off x="533400" y="4419600"/>
            <a:ext cx="4114800" cy="0"/>
          </a:xfrm>
          <a:prstGeom prst="line">
            <a:avLst/>
          </a:prstGeom>
          <a:noFill/>
          <a:ln w="9525" algn="ctr">
            <a:solidFill>
              <a:schemeClr val="tx1"/>
            </a:solidFill>
            <a:round/>
            <a:headEnd/>
            <a:tailEnd/>
          </a:ln>
        </p:spPr>
      </p:cxnSp>
      <p:sp>
        <p:nvSpPr>
          <p:cNvPr id="37902" name="TextBox 26"/>
          <p:cNvSpPr txBox="1">
            <a:spLocks noChangeArrowheads="1"/>
          </p:cNvSpPr>
          <p:nvPr/>
        </p:nvSpPr>
        <p:spPr bwMode="auto">
          <a:xfrm>
            <a:off x="250825" y="1254125"/>
            <a:ext cx="914400" cy="193675"/>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b="1" dirty="0">
                <a:solidFill>
                  <a:srgbClr val="646464"/>
                </a:solidFill>
              </a:rPr>
              <a:t>State T</a:t>
            </a:r>
            <a:endParaRPr lang="en-IN" sz="1200" b="1" dirty="0">
              <a:solidFill>
                <a:srgbClr val="646464"/>
              </a:solidFill>
            </a:endParaRPr>
          </a:p>
        </p:txBody>
      </p:sp>
      <p:cxnSp>
        <p:nvCxnSpPr>
          <p:cNvPr id="37903" name="Straight Connector 24"/>
          <p:cNvCxnSpPr>
            <a:cxnSpLocks noChangeShapeType="1"/>
          </p:cNvCxnSpPr>
          <p:nvPr/>
        </p:nvCxnSpPr>
        <p:spPr bwMode="auto">
          <a:xfrm>
            <a:off x="457200" y="2743200"/>
            <a:ext cx="4392613" cy="0"/>
          </a:xfrm>
          <a:prstGeom prst="line">
            <a:avLst/>
          </a:prstGeom>
          <a:noFill/>
          <a:ln w="9525" algn="ctr">
            <a:solidFill>
              <a:schemeClr val="tx1"/>
            </a:solidFill>
            <a:round/>
            <a:headEnd/>
            <a:tailEnd/>
          </a:ln>
        </p:spPr>
      </p:cxnSp>
      <p:sp>
        <p:nvSpPr>
          <p:cNvPr id="37904" name="TextBox 26"/>
          <p:cNvSpPr txBox="1">
            <a:spLocks noChangeArrowheads="1"/>
          </p:cNvSpPr>
          <p:nvPr/>
        </p:nvSpPr>
        <p:spPr bwMode="auto">
          <a:xfrm>
            <a:off x="239713" y="2819400"/>
            <a:ext cx="914400" cy="193675"/>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b="1" dirty="0">
                <a:solidFill>
                  <a:srgbClr val="646464"/>
                </a:solidFill>
              </a:rPr>
              <a:t>State R</a:t>
            </a:r>
            <a:endParaRPr lang="en-IN" sz="1200" b="1" dirty="0">
              <a:solidFill>
                <a:srgbClr val="646464"/>
              </a:solidFill>
            </a:endParaRPr>
          </a:p>
        </p:txBody>
      </p:sp>
      <p:sp>
        <p:nvSpPr>
          <p:cNvPr id="37905" name="TextBox 26"/>
          <p:cNvSpPr txBox="1">
            <a:spLocks noChangeArrowheads="1"/>
          </p:cNvSpPr>
          <p:nvPr/>
        </p:nvSpPr>
        <p:spPr bwMode="auto">
          <a:xfrm>
            <a:off x="260349" y="4572000"/>
            <a:ext cx="938213" cy="193899"/>
          </a:xfrm>
          <a:prstGeom prst="rect">
            <a:avLst/>
          </a:prstGeom>
          <a:noFill/>
          <a:ln w="9525">
            <a:noFill/>
            <a:miter lim="800000"/>
            <a:headEnd/>
            <a:tailEnd/>
          </a:ln>
        </p:spPr>
        <p:txBody>
          <a:bodyPr wrap="square" lIns="0" tIns="36576" rIns="0" bIns="0">
            <a:spAutoFit/>
          </a:bodyPr>
          <a:lstStyle/>
          <a:p>
            <a:pPr algn="ctr">
              <a:lnSpc>
                <a:spcPct val="85000"/>
              </a:lnSpc>
              <a:spcAft>
                <a:spcPts val="600"/>
              </a:spcAft>
              <a:buClr>
                <a:schemeClr val="accent2"/>
              </a:buClr>
              <a:buSzPct val="70000"/>
            </a:pPr>
            <a:r>
              <a:rPr lang="en-US" sz="1200" b="1" dirty="0">
                <a:solidFill>
                  <a:srgbClr val="646464"/>
                </a:solidFill>
              </a:rPr>
              <a:t>State S</a:t>
            </a:r>
            <a:endParaRPr lang="en-IN" sz="1200" b="1" dirty="0">
              <a:solidFill>
                <a:srgbClr val="646464"/>
              </a:solidFill>
            </a:endParaRPr>
          </a:p>
        </p:txBody>
      </p:sp>
      <p:sp>
        <p:nvSpPr>
          <p:cNvPr id="37906" name="TextBox 26"/>
          <p:cNvSpPr txBox="1">
            <a:spLocks noChangeArrowheads="1"/>
          </p:cNvSpPr>
          <p:nvPr/>
        </p:nvSpPr>
        <p:spPr bwMode="auto">
          <a:xfrm>
            <a:off x="4191000" y="2168525"/>
            <a:ext cx="914400" cy="193675"/>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dirty="0"/>
              <a:t>Salary</a:t>
            </a:r>
            <a:endParaRPr lang="en-IN" sz="1200" dirty="0"/>
          </a:p>
        </p:txBody>
      </p:sp>
      <p:sp>
        <p:nvSpPr>
          <p:cNvPr id="19" name="TextBox 26"/>
          <p:cNvSpPr txBox="1">
            <a:spLocks noChangeArrowheads="1"/>
          </p:cNvSpPr>
          <p:nvPr/>
        </p:nvSpPr>
        <p:spPr bwMode="auto">
          <a:xfrm>
            <a:off x="990600" y="3352800"/>
            <a:ext cx="914400" cy="193675"/>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dirty="0" smtClean="0"/>
              <a:t>100</a:t>
            </a:r>
            <a:endParaRPr lang="en-IN" sz="1200" dirty="0"/>
          </a:p>
        </p:txBody>
      </p:sp>
      <p:sp>
        <p:nvSpPr>
          <p:cNvPr id="20" name="TextBox 26"/>
          <p:cNvSpPr txBox="1">
            <a:spLocks noChangeArrowheads="1"/>
          </p:cNvSpPr>
          <p:nvPr/>
        </p:nvSpPr>
        <p:spPr bwMode="auto">
          <a:xfrm>
            <a:off x="3657600" y="2286000"/>
            <a:ext cx="914400" cy="193675"/>
          </a:xfrm>
          <a:prstGeom prst="rect">
            <a:avLst/>
          </a:prstGeom>
          <a:noFill/>
          <a:ln w="9525">
            <a:noFill/>
            <a:miter lim="800000"/>
            <a:headEnd/>
            <a:tailEnd/>
          </a:ln>
        </p:spPr>
        <p:txBody>
          <a:bodyPr lIns="0" tIns="36576" rIns="0" bIns="0">
            <a:spAutoFit/>
          </a:bodyPr>
          <a:lstStyle/>
          <a:p>
            <a:pPr algn="ctr">
              <a:lnSpc>
                <a:spcPct val="85000"/>
              </a:lnSpc>
              <a:spcAft>
                <a:spcPts val="600"/>
              </a:spcAft>
              <a:buClr>
                <a:schemeClr val="accent2"/>
              </a:buClr>
              <a:buSzPct val="70000"/>
            </a:pPr>
            <a:r>
              <a:rPr lang="en-US" sz="1200" dirty="0" smtClean="0"/>
              <a:t>60</a:t>
            </a:r>
            <a:endParaRPr lang="en-IN" sz="1200" dirty="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44</a:t>
            </a:fld>
            <a:endParaRPr lang="en-US" dirty="0"/>
          </a:p>
        </p:txBody>
      </p:sp>
    </p:spTree>
    <p:extLst>
      <p:ext uri="{BB962C8B-B14F-4D97-AF65-F5344CB8AC3E}">
        <p14:creationId xmlns:p14="http://schemas.microsoft.com/office/powerpoint/2010/main" val="22047773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2"/>
          <p:cNvSpPr>
            <a:spLocks noGrp="1"/>
          </p:cNvSpPr>
          <p:nvPr>
            <p:ph idx="1"/>
          </p:nvPr>
        </p:nvSpPr>
        <p:spPr>
          <a:xfrm>
            <a:off x="381000" y="958851"/>
            <a:ext cx="8077200" cy="5397499"/>
          </a:xfrm>
        </p:spPr>
        <p:txBody>
          <a:bodyPr>
            <a:noAutofit/>
          </a:bodyPr>
          <a:lstStyle/>
          <a:p>
            <a:pPr marL="457200" indent="-457200" algn="just">
              <a:lnSpc>
                <a:spcPct val="125000"/>
              </a:lnSpc>
              <a:spcBef>
                <a:spcPts val="600"/>
              </a:spcBef>
              <a:spcAft>
                <a:spcPts val="600"/>
              </a:spcAft>
              <a:defRPr/>
            </a:pPr>
            <a:r>
              <a:rPr lang="en-US" sz="2000" dirty="0" smtClean="0"/>
              <a:t>Lady Gaga, an American Pop singer </a:t>
            </a:r>
            <a:r>
              <a:rPr lang="en-US" sz="2000" dirty="0"/>
              <a:t>visited India for live stage performances, hosted in 3 </a:t>
            </a:r>
            <a:r>
              <a:rPr lang="en-US" sz="2000" dirty="0" smtClean="0"/>
              <a:t>cities in </a:t>
            </a:r>
            <a:r>
              <a:rPr lang="en-US" sz="2000" dirty="0"/>
              <a:t>a span of 15 days, organised by a Foreign Management Company (‘F Co’) </a:t>
            </a:r>
            <a:r>
              <a:rPr lang="en-US" sz="2000" dirty="0" smtClean="0"/>
              <a:t>and in </a:t>
            </a:r>
            <a:r>
              <a:rPr lang="en-US" sz="2000" dirty="0"/>
              <a:t>India by Indian Event </a:t>
            </a:r>
            <a:r>
              <a:rPr lang="en-US" sz="2000" dirty="0" smtClean="0"/>
              <a:t>Management Company </a:t>
            </a:r>
            <a:r>
              <a:rPr lang="en-US" sz="2000" dirty="0"/>
              <a:t>(‘I Co’)</a:t>
            </a:r>
          </a:p>
          <a:p>
            <a:pPr marL="457200" indent="-457200" algn="just">
              <a:lnSpc>
                <a:spcPct val="125000"/>
              </a:lnSpc>
              <a:spcBef>
                <a:spcPts val="600"/>
              </a:spcBef>
              <a:spcAft>
                <a:spcPts val="600"/>
              </a:spcAft>
              <a:defRPr/>
            </a:pPr>
            <a:r>
              <a:rPr lang="en-US" sz="2000" dirty="0" smtClean="0"/>
              <a:t>Remuneration </a:t>
            </a:r>
            <a:r>
              <a:rPr lang="en-US" sz="2000" dirty="0"/>
              <a:t>- </a:t>
            </a:r>
            <a:r>
              <a:rPr lang="en-US" sz="2000" dirty="0" smtClean="0"/>
              <a:t>Rs. 3 </a:t>
            </a:r>
            <a:r>
              <a:rPr lang="en-US" sz="2000" dirty="0"/>
              <a:t>crores paid by I Co</a:t>
            </a:r>
          </a:p>
          <a:p>
            <a:pPr marL="457200" indent="-457200" algn="just">
              <a:lnSpc>
                <a:spcPct val="125000"/>
              </a:lnSpc>
              <a:spcBef>
                <a:spcPts val="600"/>
              </a:spcBef>
              <a:spcAft>
                <a:spcPts val="600"/>
              </a:spcAft>
              <a:defRPr/>
            </a:pPr>
            <a:r>
              <a:rPr lang="en-US" sz="2000" dirty="0" smtClean="0"/>
              <a:t>I </a:t>
            </a:r>
            <a:r>
              <a:rPr lang="en-US" sz="2000" dirty="0"/>
              <a:t>Co released a compilation of audio and video CDs / DVDs </a:t>
            </a:r>
            <a:r>
              <a:rPr lang="en-US" sz="2000" dirty="0" smtClean="0"/>
              <a:t>of the Concert. Released globally </a:t>
            </a:r>
            <a:r>
              <a:rPr lang="en-US" sz="2000" dirty="0"/>
              <a:t>by </a:t>
            </a:r>
            <a:r>
              <a:rPr lang="en-US" sz="2000" dirty="0" smtClean="0"/>
              <a:t>Global Music Co., </a:t>
            </a:r>
            <a:r>
              <a:rPr lang="en-US" sz="2000" dirty="0"/>
              <a:t>an Indian </a:t>
            </a:r>
            <a:r>
              <a:rPr lang="en-US" sz="2000" dirty="0" smtClean="0"/>
              <a:t>Company. Lady Gaga was paid Rs 2 </a:t>
            </a:r>
            <a:r>
              <a:rPr lang="en-US" sz="2000" dirty="0"/>
              <a:t>crore </a:t>
            </a:r>
            <a:r>
              <a:rPr lang="en-US" sz="2000" dirty="0" smtClean="0"/>
              <a:t>to acquire the rights </a:t>
            </a:r>
            <a:r>
              <a:rPr lang="en-US" sz="2000" dirty="0"/>
              <a:t>by </a:t>
            </a:r>
            <a:r>
              <a:rPr lang="en-US" sz="2000" dirty="0" smtClean="0"/>
              <a:t>Global Music Co.</a:t>
            </a:r>
            <a:endParaRPr lang="en-US" sz="2000" dirty="0"/>
          </a:p>
          <a:p>
            <a:pPr marL="457200" indent="-457200" algn="just">
              <a:lnSpc>
                <a:spcPct val="125000"/>
              </a:lnSpc>
              <a:spcBef>
                <a:spcPts val="600"/>
              </a:spcBef>
              <a:spcAft>
                <a:spcPts val="600"/>
              </a:spcAft>
              <a:defRPr/>
            </a:pPr>
            <a:r>
              <a:rPr lang="en-US" sz="2000" dirty="0" smtClean="0"/>
              <a:t>Guest </a:t>
            </a:r>
            <a:r>
              <a:rPr lang="en-US" sz="2000" dirty="0"/>
              <a:t>Appearance on </a:t>
            </a:r>
            <a:r>
              <a:rPr lang="en-US" sz="2000" dirty="0" smtClean="0"/>
              <a:t>Star Voice of India, </a:t>
            </a:r>
            <a:r>
              <a:rPr lang="en-US" sz="2000" dirty="0"/>
              <a:t>remuneration of Rs </a:t>
            </a:r>
            <a:r>
              <a:rPr lang="en-US" sz="2000" dirty="0" smtClean="0"/>
              <a:t>75 lakh</a:t>
            </a:r>
            <a:endParaRPr lang="en-US" sz="2000" dirty="0"/>
          </a:p>
          <a:p>
            <a:pPr marL="457200" indent="-457200" algn="just">
              <a:lnSpc>
                <a:spcPct val="125000"/>
              </a:lnSpc>
              <a:spcBef>
                <a:spcPts val="600"/>
              </a:spcBef>
              <a:spcAft>
                <a:spcPts val="600"/>
              </a:spcAft>
              <a:defRPr/>
            </a:pPr>
            <a:r>
              <a:rPr lang="en-US" sz="2000" dirty="0" smtClean="0"/>
              <a:t>Payment </a:t>
            </a:r>
            <a:r>
              <a:rPr lang="en-US" sz="2000" dirty="0"/>
              <a:t>of Commission to F Co </a:t>
            </a:r>
            <a:r>
              <a:rPr lang="en-US" sz="2000" dirty="0" smtClean="0"/>
              <a:t>– Rs. 30 lakh</a:t>
            </a:r>
            <a:endParaRPr lang="en-US" sz="2000" dirty="0"/>
          </a:p>
          <a:p>
            <a:pPr marL="457200" indent="-457200" algn="just">
              <a:lnSpc>
                <a:spcPct val="125000"/>
              </a:lnSpc>
              <a:spcBef>
                <a:spcPts val="600"/>
              </a:spcBef>
              <a:spcAft>
                <a:spcPts val="600"/>
              </a:spcAft>
              <a:defRPr/>
            </a:pPr>
            <a:r>
              <a:rPr lang="en-US" sz="2000" dirty="0" smtClean="0"/>
              <a:t>Taxability </a:t>
            </a:r>
            <a:r>
              <a:rPr lang="en-US" sz="2000" dirty="0"/>
              <a:t>if I Co directly made the entire payment to F </a:t>
            </a:r>
            <a:r>
              <a:rPr lang="en-US" sz="2000" dirty="0" smtClean="0"/>
              <a:t>Co.</a:t>
            </a:r>
            <a:endParaRPr lang="en-US" sz="2000" dirty="0">
              <a:cs typeface="Calibri" pitchFamily="34" charset="0"/>
            </a:endParaRPr>
          </a:p>
        </p:txBody>
      </p:sp>
      <p:sp>
        <p:nvSpPr>
          <p:cNvPr id="8" name="Title 1"/>
          <p:cNvSpPr txBox="1">
            <a:spLocks/>
          </p:cNvSpPr>
          <p:nvPr/>
        </p:nvSpPr>
        <p:spPr bwMode="auto">
          <a:xfrm>
            <a:off x="505855" y="228601"/>
            <a:ext cx="7516416"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Case Study-3</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685800"/>
            <a:ext cx="8305800" cy="5334000"/>
          </a:xfrm>
        </p:spPr>
        <p:txBody>
          <a:bodyPr>
            <a:noAutofit/>
          </a:bodyPr>
          <a:lstStyle/>
          <a:p>
            <a:pPr>
              <a:spcBef>
                <a:spcPts val="600"/>
              </a:spcBef>
              <a:spcAft>
                <a:spcPts val="600"/>
              </a:spcAft>
              <a:defRPr/>
            </a:pPr>
            <a:r>
              <a:rPr lang="en-US" sz="2000" dirty="0"/>
              <a:t>Remuneration for </a:t>
            </a:r>
            <a:r>
              <a:rPr lang="en-US" sz="2000" dirty="0" smtClean="0"/>
              <a:t>Performance</a:t>
            </a:r>
            <a:endParaRPr lang="en-US" sz="2000" dirty="0"/>
          </a:p>
          <a:p>
            <a:pPr lvl="1">
              <a:spcBef>
                <a:spcPts val="600"/>
              </a:spcBef>
              <a:spcAft>
                <a:spcPts val="600"/>
              </a:spcAft>
              <a:defRPr/>
            </a:pPr>
            <a:r>
              <a:rPr lang="en-US" sz="1600" dirty="0" smtClean="0"/>
              <a:t>Section </a:t>
            </a:r>
            <a:r>
              <a:rPr lang="en-US" sz="1600" dirty="0"/>
              <a:t>115BBA</a:t>
            </a:r>
          </a:p>
          <a:p>
            <a:pPr>
              <a:spcBef>
                <a:spcPts val="600"/>
              </a:spcBef>
              <a:spcAft>
                <a:spcPts val="600"/>
              </a:spcAft>
              <a:defRPr/>
            </a:pPr>
            <a:r>
              <a:rPr lang="en-US" sz="2000" dirty="0" smtClean="0"/>
              <a:t>Acquiring </a:t>
            </a:r>
            <a:r>
              <a:rPr lang="en-US" sz="2000" dirty="0"/>
              <a:t>rights by </a:t>
            </a:r>
            <a:r>
              <a:rPr lang="en-US" sz="2000" dirty="0" smtClean="0"/>
              <a:t>Global Music Co.</a:t>
            </a:r>
            <a:endParaRPr lang="en-US" sz="2000" dirty="0"/>
          </a:p>
          <a:p>
            <a:pPr lvl="1" algn="just">
              <a:spcBef>
                <a:spcPts val="600"/>
              </a:spcBef>
              <a:spcAft>
                <a:spcPts val="600"/>
              </a:spcAft>
              <a:defRPr/>
            </a:pPr>
            <a:r>
              <a:rPr lang="en-US" sz="1600" dirty="0" smtClean="0"/>
              <a:t>Since Global </a:t>
            </a:r>
            <a:r>
              <a:rPr lang="en-US" sz="1600" dirty="0"/>
              <a:t>Music </a:t>
            </a:r>
            <a:r>
              <a:rPr lang="en-US" sz="1600" dirty="0" smtClean="0"/>
              <a:t>Co is to </a:t>
            </a:r>
            <a:r>
              <a:rPr lang="en-US" sz="1600" dirty="0"/>
              <a:t>release CDs/DVDs </a:t>
            </a:r>
            <a:r>
              <a:rPr lang="en-US" sz="1600" dirty="0" smtClean="0"/>
              <a:t>globally, Rs. 2 crore to be apportioned between India and other than India. </a:t>
            </a:r>
          </a:p>
          <a:p>
            <a:pPr lvl="1" algn="just">
              <a:spcBef>
                <a:spcPts val="600"/>
              </a:spcBef>
              <a:spcAft>
                <a:spcPts val="600"/>
              </a:spcAft>
              <a:defRPr/>
            </a:pPr>
            <a:r>
              <a:rPr lang="en-US" sz="1600" dirty="0"/>
              <a:t>Circular 787 </a:t>
            </a:r>
            <a:r>
              <a:rPr lang="en-US" sz="1600" dirty="0" smtClean="0"/>
              <a:t>- Consideration relating to copyrights for subsequent Sale of CDs/DVDs abroad, not taxable in India.  Subsequent Sale in India, liable to tax u/s 9(1)(vi) as Royalty (also under the Tax Treaties)</a:t>
            </a:r>
            <a:endParaRPr lang="en-US" sz="1600" dirty="0"/>
          </a:p>
          <a:p>
            <a:pPr>
              <a:spcBef>
                <a:spcPts val="600"/>
              </a:spcBef>
              <a:spcAft>
                <a:spcPts val="600"/>
              </a:spcAft>
              <a:defRPr/>
            </a:pPr>
            <a:r>
              <a:rPr lang="en-US" sz="2000" dirty="0"/>
              <a:t> Guest Appearance on </a:t>
            </a:r>
            <a:r>
              <a:rPr lang="en-US" sz="2000" dirty="0" smtClean="0"/>
              <a:t>Star Voice of India, </a:t>
            </a:r>
            <a:r>
              <a:rPr lang="en-US" sz="2000" dirty="0"/>
              <a:t>remuneration of Rs </a:t>
            </a:r>
            <a:r>
              <a:rPr lang="en-US" sz="2000" dirty="0" smtClean="0"/>
              <a:t>75 lakh</a:t>
            </a:r>
            <a:endParaRPr lang="en-US" sz="2000" dirty="0"/>
          </a:p>
          <a:p>
            <a:pPr lvl="1">
              <a:spcBef>
                <a:spcPts val="600"/>
              </a:spcBef>
              <a:spcAft>
                <a:spcPts val="600"/>
              </a:spcAft>
              <a:defRPr/>
            </a:pPr>
            <a:r>
              <a:rPr lang="en-US" sz="1600" dirty="0" smtClean="0"/>
              <a:t>Section </a:t>
            </a:r>
            <a:r>
              <a:rPr lang="en-US" sz="1600" dirty="0"/>
              <a:t>115BBA</a:t>
            </a:r>
          </a:p>
          <a:p>
            <a:pPr>
              <a:spcBef>
                <a:spcPts val="600"/>
              </a:spcBef>
              <a:spcAft>
                <a:spcPts val="600"/>
              </a:spcAft>
              <a:defRPr/>
            </a:pPr>
            <a:r>
              <a:rPr lang="en-US" sz="2000" dirty="0"/>
              <a:t> F Co’s </a:t>
            </a:r>
            <a:r>
              <a:rPr lang="en-US" sz="2000" dirty="0" smtClean="0"/>
              <a:t>commission income </a:t>
            </a:r>
            <a:r>
              <a:rPr lang="en-US" sz="2000" dirty="0"/>
              <a:t>not taxable in </a:t>
            </a:r>
            <a:r>
              <a:rPr lang="en-US" sz="2000" dirty="0" smtClean="0"/>
              <a:t>India. </a:t>
            </a:r>
            <a:endParaRPr lang="en-US" sz="2000" dirty="0"/>
          </a:p>
          <a:p>
            <a:pPr>
              <a:spcBef>
                <a:spcPts val="600"/>
              </a:spcBef>
              <a:spcAft>
                <a:spcPts val="600"/>
              </a:spcAft>
              <a:defRPr/>
            </a:pPr>
            <a:r>
              <a:rPr lang="en-US" sz="2000" dirty="0"/>
              <a:t> If I Co made the entire payment to F Co:</a:t>
            </a:r>
          </a:p>
          <a:p>
            <a:pPr lvl="1" algn="just">
              <a:spcBef>
                <a:spcPts val="600"/>
              </a:spcBef>
              <a:spcAft>
                <a:spcPts val="600"/>
              </a:spcAft>
              <a:defRPr/>
            </a:pPr>
            <a:r>
              <a:rPr lang="en-US" sz="1600" dirty="0" smtClean="0"/>
              <a:t>F </a:t>
            </a:r>
            <a:r>
              <a:rPr lang="en-US" sz="1600" dirty="0"/>
              <a:t>Co could be taxable on portion of </a:t>
            </a:r>
            <a:r>
              <a:rPr lang="en-US" sz="1600" dirty="0" smtClean="0"/>
              <a:t>Lady Gaga’s </a:t>
            </a:r>
            <a:r>
              <a:rPr lang="en-US" sz="1600" dirty="0"/>
              <a:t>remuneration </a:t>
            </a:r>
            <a:r>
              <a:rPr lang="en-US" sz="1600" dirty="0" smtClean="0"/>
              <a:t>relating to performance in </a:t>
            </a:r>
            <a:r>
              <a:rPr lang="en-US" sz="1600" dirty="0"/>
              <a:t>India under </a:t>
            </a:r>
            <a:r>
              <a:rPr lang="en-US" sz="1600" dirty="0" smtClean="0"/>
              <a:t>Article </a:t>
            </a:r>
            <a:r>
              <a:rPr lang="en-US" sz="1600" dirty="0"/>
              <a:t>17 and not covered by Section </a:t>
            </a:r>
            <a:r>
              <a:rPr lang="en-US" sz="1600" dirty="0" smtClean="0"/>
              <a:t>115BBA.</a:t>
            </a:r>
            <a:endParaRPr lang="en-US" sz="2000" dirty="0">
              <a:cs typeface="Calibri" pitchFamily="34" charset="0"/>
            </a:endParaRPr>
          </a:p>
          <a:p>
            <a:pPr lvl="1" algn="just">
              <a:spcBef>
                <a:spcPts val="600"/>
              </a:spcBef>
              <a:spcAft>
                <a:spcPts val="600"/>
              </a:spcAft>
              <a:defRPr/>
            </a:pPr>
            <a:endParaRPr lang="en-US" sz="2000" dirty="0">
              <a:cs typeface="Calibri" pitchFamily="34" charset="0"/>
            </a:endParaRPr>
          </a:p>
          <a:p>
            <a:pPr marL="347663" indent="-347663" algn="just">
              <a:buFont typeface="Arial" panose="020B0604020202020204" pitchFamily="34" charset="0"/>
              <a:buNone/>
              <a:defRPr/>
            </a:pPr>
            <a:endParaRPr lang="en-US" sz="2000" dirty="0">
              <a:cs typeface="Calibri" pitchFamily="34" charset="0"/>
            </a:endParaRPr>
          </a:p>
        </p:txBody>
      </p:sp>
      <p:sp>
        <p:nvSpPr>
          <p:cNvPr id="8" name="Title 1"/>
          <p:cNvSpPr txBox="1">
            <a:spLocks/>
          </p:cNvSpPr>
          <p:nvPr/>
        </p:nvSpPr>
        <p:spPr bwMode="auto">
          <a:xfrm>
            <a:off x="505855" y="228601"/>
            <a:ext cx="7516416" cy="457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Case Study-3 Cont’d</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2"/>
          <p:cNvSpPr>
            <a:spLocks noGrp="1"/>
          </p:cNvSpPr>
          <p:nvPr>
            <p:ph idx="1"/>
          </p:nvPr>
        </p:nvSpPr>
        <p:spPr>
          <a:xfrm>
            <a:off x="505855" y="762001"/>
            <a:ext cx="8333345" cy="5714999"/>
          </a:xfrm>
        </p:spPr>
        <p:txBody>
          <a:bodyPr>
            <a:noAutofit/>
          </a:bodyPr>
          <a:lstStyle/>
          <a:p>
            <a:pPr algn="just">
              <a:spcAft>
                <a:spcPts val="600"/>
              </a:spcAft>
              <a:defRPr/>
            </a:pPr>
            <a:r>
              <a:rPr lang="en-US" sz="1900" dirty="0"/>
              <a:t>Mr. </a:t>
            </a:r>
            <a:r>
              <a:rPr lang="en-US" sz="1900" dirty="0" smtClean="0"/>
              <a:t>LM (Brazil </a:t>
            </a:r>
            <a:r>
              <a:rPr lang="en-US" sz="1900" dirty="0"/>
              <a:t>Resident), contracted by </a:t>
            </a:r>
            <a:r>
              <a:rPr lang="en-US" sz="1900" dirty="0" smtClean="0"/>
              <a:t>US </a:t>
            </a:r>
            <a:r>
              <a:rPr lang="en-US" sz="1900" dirty="0"/>
              <a:t>Club to play in </a:t>
            </a:r>
            <a:r>
              <a:rPr lang="en-US" sz="1900" dirty="0" smtClean="0"/>
              <a:t>IGL </a:t>
            </a:r>
            <a:r>
              <a:rPr lang="en-US" sz="1900" dirty="0"/>
              <a:t>in India</a:t>
            </a:r>
            <a:r>
              <a:rPr lang="en-US" sz="1900" dirty="0" smtClean="0"/>
              <a:t>, Sri Lanka and </a:t>
            </a:r>
            <a:r>
              <a:rPr lang="en-US" sz="1900" dirty="0"/>
              <a:t>China</a:t>
            </a:r>
          </a:p>
          <a:p>
            <a:pPr algn="just">
              <a:spcAft>
                <a:spcPts val="600"/>
              </a:spcAft>
              <a:defRPr/>
            </a:pPr>
            <a:r>
              <a:rPr lang="en-US" sz="1900" dirty="0" smtClean="0"/>
              <a:t>Group </a:t>
            </a:r>
            <a:r>
              <a:rPr lang="en-US" sz="1900" dirty="0"/>
              <a:t>matches in India, Sri Lanka and China (to be played over </a:t>
            </a:r>
            <a:r>
              <a:rPr lang="en-US" sz="1900" dirty="0" smtClean="0"/>
              <a:t>6 </a:t>
            </a:r>
            <a:r>
              <a:rPr lang="en-US" sz="1900" dirty="0"/>
              <a:t>weeks) </a:t>
            </a:r>
            <a:r>
              <a:rPr lang="en-US" sz="1900" dirty="0" smtClean="0"/>
              <a:t>and final </a:t>
            </a:r>
            <a:r>
              <a:rPr lang="en-US" sz="1900" dirty="0"/>
              <a:t>match in India, with two matches played in a week, training only in India</a:t>
            </a:r>
          </a:p>
          <a:p>
            <a:pPr algn="just">
              <a:spcAft>
                <a:spcPts val="600"/>
              </a:spcAft>
              <a:defRPr/>
            </a:pPr>
            <a:r>
              <a:rPr lang="en-US" sz="1900" dirty="0" smtClean="0"/>
              <a:t>Income </a:t>
            </a:r>
            <a:r>
              <a:rPr lang="en-US" sz="1900" dirty="0"/>
              <a:t>of the Club - Prize money for winning </a:t>
            </a:r>
            <a:r>
              <a:rPr lang="en-US" sz="1900" dirty="0" smtClean="0"/>
              <a:t>IGL- Rs. 100 lakh </a:t>
            </a:r>
            <a:r>
              <a:rPr lang="en-US" sz="1900" dirty="0"/>
              <a:t>(50% to </a:t>
            </a:r>
            <a:r>
              <a:rPr lang="en-US" sz="1900" dirty="0" smtClean="0"/>
              <a:t>be distributed </a:t>
            </a:r>
            <a:r>
              <a:rPr lang="en-US" sz="1900" dirty="0"/>
              <a:t>among </a:t>
            </a:r>
            <a:r>
              <a:rPr lang="en-US" sz="1900" dirty="0" smtClean="0"/>
              <a:t>players)</a:t>
            </a:r>
            <a:endParaRPr lang="en-US" sz="1900" dirty="0"/>
          </a:p>
          <a:p>
            <a:pPr>
              <a:spcAft>
                <a:spcPts val="600"/>
              </a:spcAft>
              <a:defRPr/>
            </a:pPr>
            <a:r>
              <a:rPr lang="en-US" sz="1900" dirty="0" smtClean="0"/>
              <a:t>Income </a:t>
            </a:r>
            <a:r>
              <a:rPr lang="en-US" sz="1900" dirty="0"/>
              <a:t>of Mr. </a:t>
            </a:r>
            <a:r>
              <a:rPr lang="en-US" sz="1900" dirty="0" smtClean="0"/>
              <a:t>LM</a:t>
            </a:r>
          </a:p>
          <a:p>
            <a:pPr lvl="1">
              <a:spcAft>
                <a:spcPts val="600"/>
              </a:spcAft>
              <a:defRPr/>
            </a:pPr>
            <a:r>
              <a:rPr lang="en-US" sz="1900" dirty="0" smtClean="0"/>
              <a:t>Monthly compensation - Rs. 10 lakh (including time spent in training)</a:t>
            </a:r>
          </a:p>
          <a:p>
            <a:pPr lvl="1">
              <a:spcAft>
                <a:spcPts val="600"/>
              </a:spcAft>
              <a:defRPr/>
            </a:pPr>
            <a:r>
              <a:rPr lang="en-US" sz="1900" dirty="0" smtClean="0"/>
              <a:t>Player </a:t>
            </a:r>
            <a:r>
              <a:rPr lang="en-US" sz="1900" dirty="0"/>
              <a:t>of the Series - </a:t>
            </a:r>
            <a:r>
              <a:rPr lang="en-US" sz="1900" dirty="0" smtClean="0"/>
              <a:t>Rs. 100 lakh</a:t>
            </a:r>
            <a:endParaRPr lang="en-US" sz="1900" dirty="0"/>
          </a:p>
          <a:p>
            <a:pPr lvl="1">
              <a:spcAft>
                <a:spcPts val="600"/>
              </a:spcAft>
              <a:defRPr/>
            </a:pPr>
            <a:r>
              <a:rPr lang="en-US" sz="1900" dirty="0" smtClean="0"/>
              <a:t>Share </a:t>
            </a:r>
            <a:r>
              <a:rPr lang="en-US" sz="1900" dirty="0"/>
              <a:t>of Prize money for winning </a:t>
            </a:r>
            <a:r>
              <a:rPr lang="en-US" sz="1900" dirty="0" smtClean="0"/>
              <a:t>IGL </a:t>
            </a:r>
            <a:r>
              <a:rPr lang="en-US" sz="1900" dirty="0"/>
              <a:t>(50%) </a:t>
            </a:r>
            <a:r>
              <a:rPr lang="en-US" sz="1900"/>
              <a:t>Rs </a:t>
            </a:r>
            <a:r>
              <a:rPr lang="en-US" sz="1900" smtClean="0"/>
              <a:t>50 </a:t>
            </a:r>
            <a:r>
              <a:rPr lang="en-US" sz="1900" dirty="0" smtClean="0"/>
              <a:t>lakh</a:t>
            </a:r>
            <a:endParaRPr lang="en-US" sz="1900" dirty="0"/>
          </a:p>
          <a:p>
            <a:pPr lvl="1">
              <a:spcAft>
                <a:spcPts val="600"/>
              </a:spcAft>
              <a:defRPr/>
            </a:pPr>
            <a:r>
              <a:rPr lang="en-US" sz="1900" dirty="0" smtClean="0"/>
              <a:t>Adidas </a:t>
            </a:r>
            <a:r>
              <a:rPr lang="en-US" sz="1900" dirty="0"/>
              <a:t>promotion fees for wearing </a:t>
            </a:r>
            <a:r>
              <a:rPr lang="en-US" sz="1900" dirty="0" smtClean="0"/>
              <a:t>Cap:</a:t>
            </a:r>
            <a:endParaRPr lang="en-US" sz="1900" dirty="0"/>
          </a:p>
          <a:p>
            <a:pPr lvl="2">
              <a:spcAft>
                <a:spcPts val="600"/>
              </a:spcAft>
              <a:defRPr/>
            </a:pPr>
            <a:r>
              <a:rPr lang="en-US" sz="1900" dirty="0" smtClean="0"/>
              <a:t>Rs. 5 lakh: </a:t>
            </a:r>
            <a:r>
              <a:rPr lang="en-US" sz="1900" dirty="0"/>
              <a:t>during matches</a:t>
            </a:r>
          </a:p>
          <a:p>
            <a:pPr lvl="2">
              <a:spcAft>
                <a:spcPts val="600"/>
              </a:spcAft>
              <a:defRPr/>
            </a:pPr>
            <a:r>
              <a:rPr lang="en-US" sz="1900" dirty="0" smtClean="0"/>
              <a:t>Rs. 10 lakh: </a:t>
            </a:r>
            <a:r>
              <a:rPr lang="en-US" sz="1900" dirty="0"/>
              <a:t>during public appearances</a:t>
            </a:r>
          </a:p>
          <a:p>
            <a:pPr lvl="1">
              <a:spcAft>
                <a:spcPts val="600"/>
              </a:spcAft>
              <a:defRPr/>
            </a:pPr>
            <a:r>
              <a:rPr lang="en-US" sz="1900" dirty="0" smtClean="0"/>
              <a:t>Rs. 25 lakh </a:t>
            </a:r>
            <a:r>
              <a:rPr lang="en-US" sz="1900" dirty="0"/>
              <a:t>for guest appearance in a Bollywood </a:t>
            </a:r>
            <a:r>
              <a:rPr lang="en-US" sz="1900" dirty="0" smtClean="0"/>
              <a:t>Movie</a:t>
            </a:r>
            <a:endParaRPr lang="en-US" sz="1900" dirty="0"/>
          </a:p>
        </p:txBody>
      </p:sp>
      <p:sp>
        <p:nvSpPr>
          <p:cNvPr id="8" name="Title 1"/>
          <p:cNvSpPr txBox="1">
            <a:spLocks/>
          </p:cNvSpPr>
          <p:nvPr/>
        </p:nvSpPr>
        <p:spPr bwMode="auto">
          <a:xfrm>
            <a:off x="505855" y="228601"/>
            <a:ext cx="751641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Case Study-4</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3490" name="Content Placeholder 2"/>
          <p:cNvSpPr>
            <a:spLocks noGrp="1"/>
          </p:cNvSpPr>
          <p:nvPr>
            <p:ph idx="1"/>
          </p:nvPr>
        </p:nvSpPr>
        <p:spPr>
          <a:xfrm>
            <a:off x="505855" y="669925"/>
            <a:ext cx="8257145" cy="5807075"/>
          </a:xfrm>
        </p:spPr>
        <p:txBody>
          <a:bodyPr/>
          <a:lstStyle/>
          <a:p>
            <a:pPr algn="just">
              <a:lnSpc>
                <a:spcPct val="110000"/>
              </a:lnSpc>
            </a:pPr>
            <a:r>
              <a:rPr lang="en-US" sz="2000" dirty="0" smtClean="0"/>
              <a:t>Income of Mr. LM</a:t>
            </a:r>
          </a:p>
          <a:p>
            <a:pPr lvl="1" algn="just">
              <a:lnSpc>
                <a:spcPct val="110000"/>
              </a:lnSpc>
            </a:pPr>
            <a:r>
              <a:rPr lang="en-US" sz="2000" dirty="0" smtClean="0"/>
              <a:t>Monthly compensation - Rs. 10 lakh</a:t>
            </a:r>
          </a:p>
          <a:p>
            <a:pPr lvl="2" algn="just">
              <a:lnSpc>
                <a:spcPct val="110000"/>
              </a:lnSpc>
            </a:pPr>
            <a:r>
              <a:rPr lang="en-US" sz="2000" dirty="0" smtClean="0"/>
              <a:t>Attributable to India activity taxable u/s 115BBA at the rate of 20% on gross basis</a:t>
            </a:r>
          </a:p>
          <a:p>
            <a:pPr lvl="1" algn="just">
              <a:lnSpc>
                <a:spcPct val="110000"/>
              </a:lnSpc>
            </a:pPr>
            <a:r>
              <a:rPr lang="en-US" sz="2000" dirty="0" smtClean="0"/>
              <a:t>Player of the Series - Rs. 100 lakh</a:t>
            </a:r>
          </a:p>
          <a:p>
            <a:pPr lvl="2" algn="just">
              <a:lnSpc>
                <a:spcPct val="110000"/>
              </a:lnSpc>
            </a:pPr>
            <a:r>
              <a:rPr lang="en-US" sz="2000" dirty="0" smtClean="0"/>
              <a:t>Since player of the Series, portion of the Player of the Series award attributable to India taxable u/s 115BBA at the rate of 20% on gross basis</a:t>
            </a:r>
          </a:p>
          <a:p>
            <a:pPr lvl="1" algn="just">
              <a:lnSpc>
                <a:spcPct val="110000"/>
              </a:lnSpc>
            </a:pPr>
            <a:r>
              <a:rPr lang="en-US" sz="2000" dirty="0" smtClean="0"/>
              <a:t>Share of Prize money for winning IGL</a:t>
            </a:r>
          </a:p>
          <a:p>
            <a:pPr lvl="2" algn="just">
              <a:lnSpc>
                <a:spcPct val="110000"/>
              </a:lnSpc>
            </a:pPr>
            <a:r>
              <a:rPr lang="en-US" sz="2000" dirty="0" smtClean="0"/>
              <a:t>Whether merely because Final match played in India is won by the Club, entire amount can be taxable in India?</a:t>
            </a:r>
          </a:p>
          <a:p>
            <a:pPr lvl="2" algn="just">
              <a:lnSpc>
                <a:spcPct val="110000"/>
              </a:lnSpc>
            </a:pPr>
            <a:r>
              <a:rPr lang="en-US" sz="2000" dirty="0" smtClean="0"/>
              <a:t>Whether amount attributable to India fits within “income earned by way of participation in any game” u/s 115BBA?</a:t>
            </a:r>
          </a:p>
          <a:p>
            <a:pPr lvl="1" algn="just">
              <a:lnSpc>
                <a:spcPct val="110000"/>
              </a:lnSpc>
            </a:pPr>
            <a:r>
              <a:rPr lang="en-US" sz="2000" dirty="0" smtClean="0"/>
              <a:t>Rs. 25 lakh for guest appearance in a Bollywood movie</a:t>
            </a:r>
          </a:p>
          <a:p>
            <a:pPr lvl="2" algn="just">
              <a:lnSpc>
                <a:spcPct val="110000"/>
              </a:lnSpc>
            </a:pPr>
            <a:r>
              <a:rPr lang="en-US" sz="2000" dirty="0" smtClean="0"/>
              <a:t>Taxable under Section 115BBA as an Entertainer</a:t>
            </a:r>
            <a:endParaRPr lang="en-US" sz="2000" dirty="0" smtClean="0">
              <a:cs typeface="Calibri" panose="020F0502020204030204" pitchFamily="34" charset="0"/>
            </a:endParaRPr>
          </a:p>
        </p:txBody>
      </p:sp>
      <p:sp>
        <p:nvSpPr>
          <p:cNvPr id="8" name="Title 1"/>
          <p:cNvSpPr txBox="1">
            <a:spLocks/>
          </p:cNvSpPr>
          <p:nvPr/>
        </p:nvSpPr>
        <p:spPr bwMode="auto">
          <a:xfrm>
            <a:off x="609600" y="217030"/>
            <a:ext cx="7516416" cy="452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Case Study-4 Cont’d</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505855" y="762000"/>
            <a:ext cx="8180945" cy="5257800"/>
          </a:xfrm>
        </p:spPr>
        <p:txBody>
          <a:bodyPr/>
          <a:lstStyle/>
          <a:p>
            <a:pPr algn="just">
              <a:spcBef>
                <a:spcPts val="600"/>
              </a:spcBef>
              <a:spcAft>
                <a:spcPts val="600"/>
              </a:spcAft>
            </a:pPr>
            <a:r>
              <a:rPr lang="en-US" sz="2000" dirty="0" smtClean="0"/>
              <a:t>Income of Mr. LM</a:t>
            </a:r>
          </a:p>
          <a:p>
            <a:pPr lvl="1" algn="just"/>
            <a:r>
              <a:rPr lang="en-US" sz="2000" dirty="0" smtClean="0"/>
              <a:t>Adidas promotion fees for wearing Cap:</a:t>
            </a:r>
          </a:p>
          <a:p>
            <a:pPr lvl="2" algn="just">
              <a:buFont typeface="Wingdings" panose="05000000000000000000" pitchFamily="2" charset="2"/>
              <a:buChar char="Ø"/>
            </a:pPr>
            <a:r>
              <a:rPr lang="en-US" sz="2000" dirty="0" smtClean="0"/>
              <a:t>Rs. 5 lakh: during matches</a:t>
            </a:r>
          </a:p>
          <a:p>
            <a:pPr lvl="3" algn="just">
              <a:buFont typeface="Arial" panose="020B0604020202020204" pitchFamily="34" charset="0"/>
              <a:buChar char="•"/>
            </a:pPr>
            <a:r>
              <a:rPr lang="en-US" dirty="0" smtClean="0"/>
              <a:t>Directly related to performance and hence taxable under Section 115BBA</a:t>
            </a:r>
          </a:p>
          <a:p>
            <a:pPr lvl="2" algn="just">
              <a:buFont typeface="Wingdings" panose="05000000000000000000" pitchFamily="2" charset="2"/>
              <a:buChar char="Ø"/>
            </a:pPr>
            <a:r>
              <a:rPr lang="en-US" sz="2000" dirty="0" smtClean="0"/>
              <a:t>Rs. 10 lakh: during public appearances</a:t>
            </a:r>
          </a:p>
          <a:p>
            <a:pPr lvl="3" algn="just">
              <a:spcBef>
                <a:spcPts val="600"/>
              </a:spcBef>
              <a:spcAft>
                <a:spcPts val="600"/>
              </a:spcAft>
              <a:buFont typeface="Arial" panose="020B0604020202020204" pitchFamily="34" charset="0"/>
              <a:buChar char="•"/>
            </a:pPr>
            <a:r>
              <a:rPr lang="en-US" dirty="0" smtClean="0"/>
              <a:t>Taxable as Income from Advertisement under Section 115BBA</a:t>
            </a:r>
          </a:p>
          <a:p>
            <a:pPr algn="just">
              <a:spcBef>
                <a:spcPts val="600"/>
              </a:spcBef>
              <a:spcAft>
                <a:spcPts val="600"/>
              </a:spcAft>
            </a:pPr>
            <a:r>
              <a:rPr lang="en-US" sz="2000" dirty="0" smtClean="0"/>
              <a:t>Income of Club</a:t>
            </a:r>
          </a:p>
          <a:p>
            <a:pPr lvl="1" algn="just"/>
            <a:r>
              <a:rPr lang="en-US" sz="2000" dirty="0" smtClean="0"/>
              <a:t>Prize money attributable to Players would be taxable under Article 17(2)</a:t>
            </a:r>
          </a:p>
          <a:p>
            <a:pPr lvl="1" algn="just"/>
            <a:r>
              <a:rPr lang="en-US" sz="2000" dirty="0" smtClean="0"/>
              <a:t>Prize of the Club (50%) Rs 50 lakh payment under Article 7</a:t>
            </a:r>
          </a:p>
          <a:p>
            <a:pPr lvl="1" algn="just"/>
            <a:r>
              <a:rPr lang="en-US" sz="2000" dirty="0" smtClean="0"/>
              <a:t>The Club is not a Sports Association, prize money not covered u/s 115BBA</a:t>
            </a:r>
          </a:p>
          <a:p>
            <a:pPr lvl="1" algn="just"/>
            <a:r>
              <a:rPr lang="en-US" sz="2000" dirty="0" smtClean="0"/>
              <a:t>Taxable in India on net basis under normal provisions</a:t>
            </a:r>
          </a:p>
        </p:txBody>
      </p:sp>
      <p:sp>
        <p:nvSpPr>
          <p:cNvPr id="8" name="Title 1"/>
          <p:cNvSpPr txBox="1">
            <a:spLocks/>
          </p:cNvSpPr>
          <p:nvPr/>
        </p:nvSpPr>
        <p:spPr bwMode="auto">
          <a:xfrm>
            <a:off x="505855" y="228601"/>
            <a:ext cx="7516416" cy="380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Case Study-4 Cont’d</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284163" y="36513"/>
            <a:ext cx="8077200" cy="573087"/>
          </a:xfrm>
        </p:spPr>
        <p:txBody>
          <a:bodyPr/>
          <a:lstStyle/>
          <a:p>
            <a:pPr algn="l"/>
            <a:r>
              <a:rPr lang="en-US" sz="2800" b="1" dirty="0" smtClean="0"/>
              <a:t>Taxation of Artistes &amp; Sportsmen- Income-tax Act</a:t>
            </a:r>
            <a:endParaRPr lang="en-IN" sz="2800" b="1" dirty="0" smtClean="0"/>
          </a:p>
        </p:txBody>
      </p:sp>
      <p:sp>
        <p:nvSpPr>
          <p:cNvPr id="3" name="Content Placeholder 2"/>
          <p:cNvSpPr>
            <a:spLocks noGrp="1"/>
          </p:cNvSpPr>
          <p:nvPr>
            <p:ph idx="1"/>
          </p:nvPr>
        </p:nvSpPr>
        <p:spPr>
          <a:xfrm>
            <a:off x="304800" y="533401"/>
            <a:ext cx="8610600" cy="6096000"/>
          </a:xfrm>
        </p:spPr>
        <p:txBody>
          <a:bodyPr/>
          <a:lstStyle/>
          <a:p>
            <a:pPr marL="857250" lvl="1" indent="-457200" algn="just">
              <a:lnSpc>
                <a:spcPts val="2500"/>
              </a:lnSpc>
              <a:buFont typeface="+mj-lt"/>
              <a:buAutoNum type="alphaLcParenR" startAt="3"/>
              <a:defRPr/>
            </a:pPr>
            <a:r>
              <a:rPr lang="en-IN" sz="1800" i="1" dirty="0" smtClean="0">
                <a:latin typeface="Calibri" panose="020F0502020204030204" pitchFamily="34" charset="0"/>
              </a:rPr>
              <a:t>being </a:t>
            </a:r>
            <a:r>
              <a:rPr lang="en-IN" sz="1800" i="1" dirty="0">
                <a:latin typeface="Calibri" panose="020F0502020204030204" pitchFamily="34" charset="0"/>
              </a:rPr>
              <a:t>an </a:t>
            </a:r>
            <a:r>
              <a:rPr lang="en-IN" sz="1800" b="1" i="1" u="sng" dirty="0">
                <a:latin typeface="Calibri" panose="020F0502020204030204" pitchFamily="34" charset="0"/>
              </a:rPr>
              <a:t>entertainer, who is not a citizen of India and is a non-resident</a:t>
            </a:r>
            <a:r>
              <a:rPr lang="en-IN" sz="1800" i="1" dirty="0">
                <a:latin typeface="Calibri" panose="020F0502020204030204" pitchFamily="34" charset="0"/>
              </a:rPr>
              <a:t>, </a:t>
            </a:r>
            <a:r>
              <a:rPr lang="en-IN" sz="1800" i="1" dirty="0" smtClean="0">
                <a:latin typeface="Calibri" panose="020F0502020204030204" pitchFamily="34" charset="0"/>
              </a:rPr>
              <a:t>includes </a:t>
            </a:r>
            <a:r>
              <a:rPr lang="en-IN" sz="1800" i="1" dirty="0">
                <a:latin typeface="Calibri" panose="020F0502020204030204" pitchFamily="34" charset="0"/>
              </a:rPr>
              <a:t>any income received or receivable from his performance in </a:t>
            </a:r>
            <a:r>
              <a:rPr lang="en-IN" sz="1800" i="1" dirty="0" smtClean="0">
                <a:latin typeface="Calibri" panose="020F0502020204030204" pitchFamily="34" charset="0"/>
              </a:rPr>
              <a:t>India, the </a:t>
            </a:r>
            <a:r>
              <a:rPr lang="en-IN" sz="1800" i="1" dirty="0">
                <a:latin typeface="Calibri" panose="020F0502020204030204" pitchFamily="34" charset="0"/>
              </a:rPr>
              <a:t>income-tax payable by the assessee shall be the aggregate </a:t>
            </a:r>
            <a:r>
              <a:rPr lang="en-IN" sz="1800" i="1" dirty="0" smtClean="0">
                <a:latin typeface="Calibri" panose="020F0502020204030204" pitchFamily="34" charset="0"/>
              </a:rPr>
              <a:t>of —</a:t>
            </a:r>
            <a:endParaRPr lang="en-IN" sz="1800" i="1" dirty="0">
              <a:latin typeface="Calibri" panose="020F0502020204030204" pitchFamily="34" charset="0"/>
            </a:endParaRPr>
          </a:p>
          <a:p>
            <a:pPr marL="1013850" lvl="2" indent="-285750" algn="just">
              <a:lnSpc>
                <a:spcPts val="2500"/>
              </a:lnSpc>
              <a:buFont typeface="+mj-lt"/>
              <a:buAutoNum type="romanLcPeriod"/>
              <a:defRPr/>
            </a:pPr>
            <a:r>
              <a:rPr lang="en-IN" sz="1800" i="1" dirty="0" smtClean="0">
                <a:latin typeface="Calibri" panose="020F0502020204030204" pitchFamily="34" charset="0"/>
              </a:rPr>
              <a:t>the </a:t>
            </a:r>
            <a:r>
              <a:rPr lang="en-IN" sz="1800" i="1" dirty="0">
                <a:latin typeface="Calibri" panose="020F0502020204030204" pitchFamily="34" charset="0"/>
              </a:rPr>
              <a:t>amount of income-tax calculated on income referred to in clause </a:t>
            </a:r>
            <a:r>
              <a:rPr lang="en-IN" sz="1800" i="1" dirty="0" smtClean="0">
                <a:latin typeface="Calibri" panose="020F0502020204030204" pitchFamily="34" charset="0"/>
              </a:rPr>
              <a:t>(</a:t>
            </a:r>
            <a:r>
              <a:rPr lang="en-IN" sz="1800" i="1" dirty="0">
                <a:latin typeface="Calibri" panose="020F0502020204030204" pitchFamily="34" charset="0"/>
              </a:rPr>
              <a:t>a) </a:t>
            </a:r>
            <a:r>
              <a:rPr lang="en-IN" sz="1800" i="1" dirty="0" smtClean="0">
                <a:latin typeface="Calibri" panose="020F0502020204030204" pitchFamily="34" charset="0"/>
              </a:rPr>
              <a:t>or clause </a:t>
            </a:r>
            <a:r>
              <a:rPr lang="en-IN" sz="1800" i="1" dirty="0">
                <a:latin typeface="Calibri" panose="020F0502020204030204" pitchFamily="34" charset="0"/>
              </a:rPr>
              <a:t>(b) or clause (c) at the </a:t>
            </a:r>
            <a:r>
              <a:rPr lang="en-IN" sz="1800" b="1" i="1" dirty="0">
                <a:latin typeface="Calibri" panose="020F0502020204030204" pitchFamily="34" charset="0"/>
              </a:rPr>
              <a:t>rate of twenty per cent</a:t>
            </a:r>
            <a:r>
              <a:rPr lang="en-IN" sz="1800" i="1" dirty="0">
                <a:latin typeface="Calibri" panose="020F0502020204030204" pitchFamily="34" charset="0"/>
              </a:rPr>
              <a:t>; </a:t>
            </a:r>
            <a:r>
              <a:rPr lang="en-IN" sz="1800" i="1" dirty="0" smtClean="0">
                <a:latin typeface="Calibri" panose="020F0502020204030204" pitchFamily="34" charset="0"/>
              </a:rPr>
              <a:t>and</a:t>
            </a:r>
          </a:p>
          <a:p>
            <a:pPr marL="1010250" lvl="2" indent="-285750" algn="just">
              <a:lnSpc>
                <a:spcPts val="2500"/>
              </a:lnSpc>
              <a:buFont typeface="+mj-lt"/>
              <a:buAutoNum type="romanLcPeriod"/>
              <a:defRPr/>
            </a:pPr>
            <a:r>
              <a:rPr lang="en-IN" sz="1800" i="1" dirty="0" smtClean="0">
                <a:latin typeface="Calibri" panose="020F0502020204030204" pitchFamily="34" charset="0"/>
              </a:rPr>
              <a:t>the </a:t>
            </a:r>
            <a:r>
              <a:rPr lang="en-IN" sz="1800" i="1" dirty="0">
                <a:latin typeface="Calibri" panose="020F0502020204030204" pitchFamily="34" charset="0"/>
              </a:rPr>
              <a:t>amount of income-tax with which the assessee would have </a:t>
            </a:r>
            <a:r>
              <a:rPr lang="en-IN" sz="1800" i="1" dirty="0" smtClean="0">
                <a:latin typeface="Calibri" panose="020F0502020204030204" pitchFamily="34" charset="0"/>
              </a:rPr>
              <a:t>been chargeable </a:t>
            </a:r>
            <a:r>
              <a:rPr lang="en-IN" sz="1800" i="1" dirty="0">
                <a:latin typeface="Calibri" panose="020F0502020204030204" pitchFamily="34" charset="0"/>
              </a:rPr>
              <a:t>had the total income of the assessee been reduced </a:t>
            </a:r>
            <a:r>
              <a:rPr lang="en-IN" sz="1800" i="1" dirty="0" smtClean="0">
                <a:latin typeface="Calibri" panose="020F0502020204030204" pitchFamily="34" charset="0"/>
              </a:rPr>
              <a:t>by the </a:t>
            </a:r>
            <a:r>
              <a:rPr lang="en-IN" sz="1800" i="1" dirty="0">
                <a:latin typeface="Calibri" panose="020F0502020204030204" pitchFamily="34" charset="0"/>
              </a:rPr>
              <a:t>amount of income referred to in clause (a) or clause (b) or clause (c</a:t>
            </a:r>
            <a:r>
              <a:rPr lang="en-IN" sz="1800" i="1" dirty="0" smtClean="0">
                <a:latin typeface="Calibri" panose="020F0502020204030204" pitchFamily="34" charset="0"/>
              </a:rPr>
              <a:t>):</a:t>
            </a:r>
            <a:endParaRPr lang="en-IN" sz="1800" i="1" dirty="0">
              <a:latin typeface="Calibri" panose="020F0502020204030204" pitchFamily="34" charset="0"/>
            </a:endParaRPr>
          </a:p>
          <a:p>
            <a:pPr marL="457200" lvl="1" indent="0" algn="just">
              <a:lnSpc>
                <a:spcPts val="2500"/>
              </a:lnSpc>
              <a:spcAft>
                <a:spcPts val="600"/>
              </a:spcAft>
              <a:buFont typeface="Arial" charset="0"/>
              <a:buNone/>
              <a:defRPr/>
            </a:pPr>
            <a:r>
              <a:rPr lang="en-IN" sz="1800" b="1" i="1" dirty="0" smtClean="0">
                <a:latin typeface="Calibri" panose="020F0502020204030204" pitchFamily="34" charset="0"/>
              </a:rPr>
              <a:t>Provided</a:t>
            </a:r>
            <a:r>
              <a:rPr lang="en-IN" sz="1800" i="1" dirty="0" smtClean="0">
                <a:latin typeface="Calibri" panose="020F0502020204030204" pitchFamily="34" charset="0"/>
              </a:rPr>
              <a:t> </a:t>
            </a:r>
            <a:r>
              <a:rPr lang="en-IN" sz="1800" i="1" dirty="0">
                <a:latin typeface="Calibri" panose="020F0502020204030204" pitchFamily="34" charset="0"/>
              </a:rPr>
              <a:t>that </a:t>
            </a:r>
            <a:r>
              <a:rPr lang="en-IN" sz="1800" b="1" i="1" u="sng" dirty="0">
                <a:latin typeface="Calibri" panose="020F0502020204030204" pitchFamily="34" charset="0"/>
              </a:rPr>
              <a:t>no deduction in respect of any expenditure or allowance </a:t>
            </a:r>
            <a:r>
              <a:rPr lang="en-IN" sz="1800" i="1" dirty="0" smtClean="0">
                <a:latin typeface="Calibri" panose="020F0502020204030204" pitchFamily="34" charset="0"/>
              </a:rPr>
              <a:t>shall be allowed </a:t>
            </a:r>
            <a:r>
              <a:rPr lang="en-IN" sz="1800" i="1" dirty="0">
                <a:latin typeface="Calibri" panose="020F0502020204030204" pitchFamily="34" charset="0"/>
              </a:rPr>
              <a:t>under any provision of this Act in computing the income </a:t>
            </a:r>
            <a:r>
              <a:rPr lang="en-IN" sz="1800" i="1" dirty="0" smtClean="0">
                <a:latin typeface="Calibri" panose="020F0502020204030204" pitchFamily="34" charset="0"/>
              </a:rPr>
              <a:t>referred </a:t>
            </a:r>
            <a:r>
              <a:rPr lang="en-IN" sz="1800" i="1" dirty="0">
                <a:latin typeface="Calibri" panose="020F0502020204030204" pitchFamily="34" charset="0"/>
              </a:rPr>
              <a:t>to in clause (a) or clause (b) or clause (c</a:t>
            </a:r>
            <a:r>
              <a:rPr lang="en-IN" sz="1800" i="1" dirty="0" smtClean="0">
                <a:latin typeface="Calibri" panose="020F0502020204030204" pitchFamily="34" charset="0"/>
              </a:rPr>
              <a:t>).</a:t>
            </a:r>
          </a:p>
          <a:p>
            <a:pPr marL="457200" indent="-457200" algn="just">
              <a:lnSpc>
                <a:spcPts val="2500"/>
              </a:lnSpc>
              <a:buFont typeface="Arial" charset="0"/>
              <a:buNone/>
              <a:defRPr/>
            </a:pPr>
            <a:r>
              <a:rPr lang="en-IN" sz="2000" i="1" dirty="0" smtClean="0">
                <a:latin typeface="Calibri" panose="020F0502020204030204" pitchFamily="34" charset="0"/>
              </a:rPr>
              <a:t>(</a:t>
            </a:r>
            <a:r>
              <a:rPr lang="en-IN" sz="2000" i="1" dirty="0">
                <a:latin typeface="Calibri" panose="020F0502020204030204" pitchFamily="34" charset="0"/>
              </a:rPr>
              <a:t>2</a:t>
            </a:r>
            <a:r>
              <a:rPr lang="en-IN" sz="2000" i="1" dirty="0" smtClean="0">
                <a:latin typeface="Calibri" panose="020F0502020204030204" pitchFamily="34" charset="0"/>
              </a:rPr>
              <a:t>)	It </a:t>
            </a:r>
            <a:r>
              <a:rPr lang="en-IN" sz="2000" i="1" dirty="0">
                <a:latin typeface="Calibri" panose="020F0502020204030204" pitchFamily="34" charset="0"/>
              </a:rPr>
              <a:t>shall </a:t>
            </a:r>
            <a:r>
              <a:rPr lang="en-IN" sz="2000" b="1" i="1" dirty="0">
                <a:latin typeface="Calibri" panose="020F0502020204030204" pitchFamily="34" charset="0"/>
              </a:rPr>
              <a:t>not be necessary for the assessee to furnish under sub-section (1) of section 139 a return of his income </a:t>
            </a:r>
            <a:r>
              <a:rPr lang="en-IN" sz="2000" i="1" dirty="0">
                <a:latin typeface="Calibri" panose="020F0502020204030204" pitchFamily="34" charset="0"/>
              </a:rPr>
              <a:t>if—</a:t>
            </a:r>
          </a:p>
          <a:p>
            <a:pPr marL="857250" lvl="2" indent="-457200" algn="just">
              <a:lnSpc>
                <a:spcPts val="2500"/>
              </a:lnSpc>
              <a:buNone/>
              <a:defRPr/>
            </a:pPr>
            <a:r>
              <a:rPr lang="en-IN" sz="1600" i="1" dirty="0" smtClean="0">
                <a:latin typeface="Calibri" panose="020F0502020204030204" pitchFamily="34" charset="0"/>
              </a:rPr>
              <a:t>(a)	</a:t>
            </a:r>
            <a:r>
              <a:rPr lang="en-IN" sz="1800" i="1" dirty="0" smtClean="0">
                <a:latin typeface="Calibri" panose="020F0502020204030204" pitchFamily="34" charset="0"/>
              </a:rPr>
              <a:t>his </a:t>
            </a:r>
            <a:r>
              <a:rPr lang="en-IN" sz="1800" i="1" dirty="0">
                <a:latin typeface="Calibri" panose="020F0502020204030204" pitchFamily="34" charset="0"/>
              </a:rPr>
              <a:t>total income in respect of which he is assessable under this Act </a:t>
            </a:r>
            <a:r>
              <a:rPr lang="en-IN" sz="1800" i="1" dirty="0" smtClean="0">
                <a:latin typeface="Calibri" panose="020F0502020204030204" pitchFamily="34" charset="0"/>
              </a:rPr>
              <a:t>during </a:t>
            </a:r>
            <a:r>
              <a:rPr lang="en-IN" sz="1800" i="1" dirty="0">
                <a:latin typeface="Calibri" panose="020F0502020204030204" pitchFamily="34" charset="0"/>
              </a:rPr>
              <a:t>the previous year consisted only of income referred to in clause </a:t>
            </a:r>
            <a:r>
              <a:rPr lang="en-IN" sz="1800" i="1" dirty="0" smtClean="0">
                <a:latin typeface="Calibri" panose="020F0502020204030204" pitchFamily="34" charset="0"/>
              </a:rPr>
              <a:t>(a</a:t>
            </a:r>
            <a:r>
              <a:rPr lang="en-IN" sz="1800" i="1" dirty="0">
                <a:latin typeface="Calibri" panose="020F0502020204030204" pitchFamily="34" charset="0"/>
              </a:rPr>
              <a:t>) or clause (b) or clause (c) of sub-section (1); </a:t>
            </a:r>
            <a:r>
              <a:rPr lang="en-IN" sz="1800" i="1" dirty="0" smtClean="0">
                <a:latin typeface="Calibri" panose="020F0502020204030204" pitchFamily="34" charset="0"/>
              </a:rPr>
              <a:t>and</a:t>
            </a:r>
          </a:p>
          <a:p>
            <a:pPr marL="857250" lvl="2" indent="-457200" algn="just">
              <a:lnSpc>
                <a:spcPts val="2500"/>
              </a:lnSpc>
              <a:buNone/>
              <a:defRPr/>
            </a:pPr>
            <a:r>
              <a:rPr lang="en-IN" sz="1800" b="1" i="1" dirty="0" smtClean="0">
                <a:latin typeface="Calibri" panose="020F0502020204030204" pitchFamily="34" charset="0"/>
              </a:rPr>
              <a:t>(b)	the </a:t>
            </a:r>
            <a:r>
              <a:rPr lang="en-IN" sz="1800" b="1" i="1" dirty="0">
                <a:latin typeface="Calibri" panose="020F0502020204030204" pitchFamily="34" charset="0"/>
              </a:rPr>
              <a:t>tax deductible at source under the provisions of Chapter XVII-B </a:t>
            </a:r>
            <a:r>
              <a:rPr lang="en-IN" sz="1800" b="1" i="1" dirty="0" smtClean="0">
                <a:latin typeface="Calibri" panose="020F0502020204030204" pitchFamily="34" charset="0"/>
              </a:rPr>
              <a:t>has </a:t>
            </a:r>
            <a:r>
              <a:rPr lang="en-IN" sz="1800" b="1" i="1" dirty="0">
                <a:latin typeface="Calibri" panose="020F0502020204030204" pitchFamily="34" charset="0"/>
              </a:rPr>
              <a:t>been deducted from such </a:t>
            </a:r>
            <a:r>
              <a:rPr lang="en-IN" sz="1800" b="1" i="1" dirty="0" smtClean="0">
                <a:latin typeface="Calibri" panose="020F0502020204030204" pitchFamily="34" charset="0"/>
              </a:rPr>
              <a:t>income</a:t>
            </a:r>
            <a:r>
              <a:rPr lang="en-IN" sz="1800" i="1" dirty="0" smtClean="0">
                <a:latin typeface="Calibri" panose="020F0502020204030204" pitchFamily="34" charset="0"/>
              </a:rPr>
              <a:t>.”</a:t>
            </a:r>
            <a:endParaRPr lang="en-IN" sz="1800" i="1" dirty="0">
              <a:latin typeface="Calibri" panose="020F0502020204030204"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5</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609600" y="754465"/>
            <a:ext cx="8012112" cy="5410200"/>
          </a:xfrm>
        </p:spPr>
        <p:txBody>
          <a:bodyPr/>
          <a:lstStyle/>
          <a:p>
            <a:pPr algn="just">
              <a:buFont typeface="Wingdings" panose="05000000000000000000" pitchFamily="2" charset="2"/>
              <a:buChar char="§"/>
            </a:pPr>
            <a:r>
              <a:rPr lang="en-US" sz="2000" dirty="0" smtClean="0"/>
              <a:t>Mr. Gary, a South African cricketer</a:t>
            </a:r>
          </a:p>
          <a:p>
            <a:pPr lvl="1" algn="just"/>
            <a:r>
              <a:rPr lang="en-US" sz="2000" dirty="0" smtClean="0"/>
              <a:t>During FY 2013-14, played matches in Indian Premier League 2013</a:t>
            </a:r>
          </a:p>
          <a:p>
            <a:pPr lvl="1" algn="just"/>
            <a:r>
              <a:rPr lang="en-US" sz="2000" dirty="0" smtClean="0"/>
              <a:t>Participating in FY 2014-15, as a coach</a:t>
            </a:r>
          </a:p>
          <a:p>
            <a:pPr algn="just">
              <a:buFont typeface="Wingdings" panose="05000000000000000000" pitchFamily="2" charset="2"/>
              <a:buChar char="§"/>
            </a:pPr>
            <a:r>
              <a:rPr lang="en-US" sz="2000" dirty="0" smtClean="0"/>
              <a:t>ABC Inc. - a US Company, acquires world-wide rights from Gary to use his face, name and character in “IPL Gaming League” animation game</a:t>
            </a:r>
          </a:p>
          <a:p>
            <a:pPr algn="just">
              <a:buFont typeface="Wingdings" panose="05000000000000000000" pitchFamily="2" charset="2"/>
              <a:buChar char="§"/>
            </a:pPr>
            <a:r>
              <a:rPr lang="en-US" sz="2000" dirty="0" smtClean="0"/>
              <a:t>Gary has advertisement agreement with Ind Co.</a:t>
            </a:r>
          </a:p>
          <a:p>
            <a:pPr lvl="1" algn="just"/>
            <a:r>
              <a:rPr lang="en-US" sz="2000" dirty="0" smtClean="0"/>
              <a:t>Shooting for Advertisement in India would be for Indian products</a:t>
            </a:r>
          </a:p>
          <a:p>
            <a:pPr marL="457200" lvl="1" indent="0" algn="just">
              <a:buNone/>
            </a:pPr>
            <a:r>
              <a:rPr lang="en-US" sz="2000" dirty="0" smtClean="0">
                <a:cs typeface="Calibri" panose="020F0502020204030204" pitchFamily="34" charset="0"/>
              </a:rPr>
              <a:t>_________________________________________</a:t>
            </a:r>
          </a:p>
          <a:p>
            <a:pPr>
              <a:buFont typeface="Wingdings" panose="05000000000000000000" pitchFamily="2" charset="2"/>
              <a:buChar char="§"/>
            </a:pPr>
            <a:r>
              <a:rPr lang="en-US" sz="2000" dirty="0" smtClean="0"/>
              <a:t>Taxability of Income from IPL 2013</a:t>
            </a:r>
          </a:p>
          <a:p>
            <a:pPr lvl="1"/>
            <a:r>
              <a:rPr lang="en-US" sz="2000" dirty="0" smtClean="0"/>
              <a:t>Income as a player covered under Art. 17</a:t>
            </a:r>
          </a:p>
          <a:p>
            <a:pPr lvl="1"/>
            <a:r>
              <a:rPr lang="en-US" sz="2000" dirty="0" smtClean="0"/>
              <a:t>Income as a coach</a:t>
            </a:r>
          </a:p>
          <a:p>
            <a:pPr lvl="2">
              <a:buFont typeface="Wingdings" panose="05000000000000000000" pitchFamily="2" charset="2"/>
              <a:buChar char="Ø"/>
            </a:pPr>
            <a:r>
              <a:rPr lang="en-US" sz="2000" dirty="0" smtClean="0"/>
              <a:t>Covered under Art. 14</a:t>
            </a:r>
          </a:p>
          <a:p>
            <a:pPr lvl="2">
              <a:buFont typeface="Wingdings" panose="05000000000000000000" pitchFamily="2" charset="2"/>
              <a:buChar char="Ø"/>
            </a:pPr>
            <a:r>
              <a:rPr lang="en-US" sz="2000" dirty="0" smtClean="0"/>
              <a:t>May not be taxable if threshold period not crossed</a:t>
            </a:r>
          </a:p>
        </p:txBody>
      </p:sp>
      <p:sp>
        <p:nvSpPr>
          <p:cNvPr id="8" name="Title 1"/>
          <p:cNvSpPr txBox="1">
            <a:spLocks/>
          </p:cNvSpPr>
          <p:nvPr/>
        </p:nvSpPr>
        <p:spPr bwMode="auto">
          <a:xfrm>
            <a:off x="505855" y="228601"/>
            <a:ext cx="751641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Case Study-5</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800" b="1" dirty="0"/>
              <a:t>Case </a:t>
            </a:r>
            <a:r>
              <a:rPr lang="en-US" sz="2800" b="1" dirty="0" smtClean="0"/>
              <a:t>Study – 5 Cont’d</a:t>
            </a:r>
            <a:endParaRPr lang="en-US" sz="2800" dirty="0"/>
          </a:p>
        </p:txBody>
      </p:sp>
      <p:sp>
        <p:nvSpPr>
          <p:cNvPr id="3" name="Content Placeholder 2"/>
          <p:cNvSpPr>
            <a:spLocks noGrp="1"/>
          </p:cNvSpPr>
          <p:nvPr>
            <p:ph idx="1"/>
          </p:nvPr>
        </p:nvSpPr>
        <p:spPr>
          <a:xfrm>
            <a:off x="457200" y="914400"/>
            <a:ext cx="8229600" cy="5211763"/>
          </a:xfrm>
        </p:spPr>
        <p:txBody>
          <a:bodyPr/>
          <a:lstStyle/>
          <a:p>
            <a:pPr>
              <a:buFont typeface="Wingdings" panose="05000000000000000000" pitchFamily="2" charset="2"/>
              <a:buChar char="§"/>
            </a:pPr>
            <a:r>
              <a:rPr lang="en-US" sz="2000" dirty="0" smtClean="0"/>
              <a:t>Taxability of Gaming Rights</a:t>
            </a:r>
          </a:p>
          <a:p>
            <a:pPr lvl="1">
              <a:buFont typeface="Wingdings" panose="05000000000000000000" pitchFamily="2" charset="2"/>
              <a:buChar char="Ø"/>
            </a:pPr>
            <a:r>
              <a:rPr lang="en-US" sz="2000" dirty="0" smtClean="0"/>
              <a:t>Whether Celebrity rights covered under IPR?</a:t>
            </a:r>
          </a:p>
          <a:p>
            <a:pPr lvl="1">
              <a:buFont typeface="Wingdings" panose="05000000000000000000" pitchFamily="2" charset="2"/>
              <a:buChar char="Ø"/>
            </a:pPr>
            <a:r>
              <a:rPr lang="en-US" sz="2000" dirty="0" smtClean="0"/>
              <a:t>Whether taxable under Article 17 or Article 12?</a:t>
            </a:r>
          </a:p>
          <a:p>
            <a:pPr lvl="1">
              <a:buFont typeface="Wingdings" panose="05000000000000000000" pitchFamily="2" charset="2"/>
              <a:buChar char="Ø"/>
            </a:pPr>
            <a:r>
              <a:rPr lang="en-US" sz="2000" dirty="0" smtClean="0"/>
              <a:t>Applicability of Section 115BBA</a:t>
            </a:r>
          </a:p>
          <a:p>
            <a:pPr lvl="1"/>
            <a:endParaRPr lang="en-US" sz="2000" dirty="0" smtClean="0"/>
          </a:p>
          <a:p>
            <a:pPr>
              <a:buFont typeface="Wingdings" panose="05000000000000000000" pitchFamily="2" charset="2"/>
              <a:buChar char="§"/>
            </a:pPr>
            <a:r>
              <a:rPr lang="en-US" sz="2000" dirty="0" smtClean="0"/>
              <a:t>Taxability of Advertisement Income</a:t>
            </a:r>
            <a:endParaRPr lang="en-US" sz="2000" dirty="0"/>
          </a:p>
          <a:p>
            <a:pPr lvl="1">
              <a:buFont typeface="Wingdings" panose="05000000000000000000" pitchFamily="2" charset="2"/>
              <a:buChar char="Ø"/>
            </a:pPr>
            <a:r>
              <a:rPr lang="en-US" sz="2000" dirty="0" smtClean="0"/>
              <a:t>Tax Implications for FY 13-14</a:t>
            </a:r>
          </a:p>
          <a:p>
            <a:pPr lvl="2"/>
            <a:r>
              <a:rPr lang="en-US" sz="2000" dirty="0" smtClean="0"/>
              <a:t>Whether Taxable under Article 17?</a:t>
            </a:r>
          </a:p>
          <a:p>
            <a:pPr lvl="3"/>
            <a:r>
              <a:rPr lang="en-US" sz="1600" dirty="0" smtClean="0"/>
              <a:t>OECD Commentary – Para 9</a:t>
            </a:r>
          </a:p>
          <a:p>
            <a:pPr lvl="3"/>
            <a:r>
              <a:rPr lang="en-US" sz="1600" dirty="0"/>
              <a:t>Section </a:t>
            </a:r>
            <a:r>
              <a:rPr lang="en-US" sz="1600" dirty="0" smtClean="0"/>
              <a:t>115BBA and CBDT Circular No. 787</a:t>
            </a:r>
          </a:p>
          <a:p>
            <a:pPr marL="914400" lvl="2" indent="0">
              <a:buNone/>
            </a:pPr>
            <a:endParaRPr lang="en-US" sz="2000" dirty="0" smtClean="0"/>
          </a:p>
          <a:p>
            <a:pPr lvl="1">
              <a:buFont typeface="Wingdings" panose="05000000000000000000" pitchFamily="2" charset="2"/>
              <a:buChar char="Ø"/>
            </a:pPr>
            <a:r>
              <a:rPr lang="en-US" sz="2000" dirty="0"/>
              <a:t>Tax Implications for FY </a:t>
            </a:r>
            <a:r>
              <a:rPr lang="en-US" sz="2000" dirty="0" smtClean="0"/>
              <a:t>14-15 – As a Coach</a:t>
            </a:r>
            <a:endParaRPr lang="en-US" sz="2000" dirty="0"/>
          </a:p>
          <a:p>
            <a:pPr lvl="2"/>
            <a:r>
              <a:rPr lang="en-US" sz="2000" dirty="0" smtClean="0"/>
              <a:t>Same as for FY 13-14, since he has performed in the capacity of an ‘Actor’</a:t>
            </a:r>
            <a:endParaRPr lang="en-US" sz="2000"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51</a:t>
            </a:fld>
            <a:endParaRPr lang="en-US" dirty="0"/>
          </a:p>
        </p:txBody>
      </p:sp>
    </p:spTree>
    <p:extLst>
      <p:ext uri="{BB962C8B-B14F-4D97-AF65-F5344CB8AC3E}">
        <p14:creationId xmlns:p14="http://schemas.microsoft.com/office/powerpoint/2010/main" val="10033195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3062288" y="2895600"/>
            <a:ext cx="5700712" cy="990600"/>
          </a:xfrm>
          <a:prstGeom prst="rect">
            <a:avLst/>
          </a:prstGeom>
          <a:noFill/>
          <a:ln w="9525">
            <a:noFill/>
            <a:miter lim="800000"/>
            <a:headEnd/>
            <a:tailEnd/>
          </a:ln>
        </p:spPr>
        <p:txBody>
          <a:bodyPr lIns="0" tIns="0" rIns="0" bIns="0"/>
          <a:lstStyle/>
          <a:p>
            <a:pPr eaLnBrk="1" hangingPunct="1">
              <a:lnSpc>
                <a:spcPct val="85000"/>
              </a:lnSpc>
              <a:defRPr/>
            </a:pPr>
            <a:r>
              <a:rPr lang="en-US" sz="4000" b="1" kern="0" dirty="0">
                <a:solidFill>
                  <a:srgbClr val="646464"/>
                </a:solidFill>
                <a:latin typeface="Arial"/>
                <a:ea typeface="+mj-ea"/>
                <a:cs typeface="+mj-cs"/>
              </a:rPr>
              <a:t>Thank You</a:t>
            </a:r>
          </a:p>
          <a:p>
            <a:pPr eaLnBrk="1" hangingPunct="1">
              <a:lnSpc>
                <a:spcPct val="85000"/>
              </a:lnSpc>
              <a:defRPr/>
            </a:pPr>
            <a:endParaRPr lang="en-US" sz="4000" b="1" kern="0" dirty="0">
              <a:solidFill>
                <a:srgbClr val="646464"/>
              </a:solidFill>
              <a:latin typeface="Arial"/>
              <a:ea typeface="+mj-ea"/>
              <a:cs typeface="+mj-cs"/>
            </a:endParaRPr>
          </a:p>
          <a:p>
            <a:pPr eaLnBrk="1" hangingPunct="1">
              <a:lnSpc>
                <a:spcPct val="85000"/>
              </a:lnSpc>
              <a:defRPr/>
            </a:pPr>
            <a:endParaRPr lang="en-US" sz="4000" b="1" kern="0" dirty="0">
              <a:solidFill>
                <a:srgbClr val="646464"/>
              </a:solidFill>
              <a:latin typeface="Arial"/>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83158" y="609600"/>
            <a:ext cx="8229600" cy="5791199"/>
          </a:xfrm>
        </p:spPr>
        <p:txBody>
          <a:bodyPr/>
          <a:lstStyle/>
          <a:p>
            <a:pPr marL="339725" lvl="1" algn="just">
              <a:buFont typeface="Wingdings" panose="05000000000000000000" pitchFamily="2" charset="2"/>
              <a:buChar char="§"/>
            </a:pPr>
            <a:r>
              <a:rPr lang="en-US" sz="2000" dirty="0"/>
              <a:t>Applies to a non-resident and a person who is not a citizen of India  </a:t>
            </a:r>
          </a:p>
          <a:p>
            <a:pPr lvl="2" algn="just">
              <a:buFont typeface="Wingdings" panose="05000000000000000000" pitchFamily="2" charset="2"/>
              <a:buChar char="Ø"/>
            </a:pPr>
            <a:r>
              <a:rPr lang="en-US" sz="1800" dirty="0"/>
              <a:t>Who is a sportsman </a:t>
            </a:r>
            <a:r>
              <a:rPr lang="en-US" sz="1800" dirty="0" smtClean="0"/>
              <a:t>(including athlete) </a:t>
            </a:r>
            <a:r>
              <a:rPr lang="en-US" sz="1800" dirty="0"/>
              <a:t>and</a:t>
            </a:r>
          </a:p>
          <a:p>
            <a:pPr lvl="2" algn="just">
              <a:buFont typeface="Wingdings" panose="05000000000000000000" pitchFamily="2" charset="2"/>
              <a:buChar char="Ø"/>
            </a:pPr>
            <a:r>
              <a:rPr lang="en-US" sz="1800" dirty="0"/>
              <a:t>Earns income from</a:t>
            </a:r>
          </a:p>
          <a:p>
            <a:pPr lvl="3" algn="just">
              <a:buFont typeface="Arial" pitchFamily="34" charset="0"/>
              <a:buChar char="•"/>
            </a:pPr>
            <a:r>
              <a:rPr lang="en-US" sz="1800" dirty="0"/>
              <a:t>Participation in India in any game or sports </a:t>
            </a:r>
          </a:p>
          <a:p>
            <a:pPr lvl="3" algn="just">
              <a:buFont typeface="Arial" pitchFamily="34" charset="0"/>
              <a:buChar char="•"/>
            </a:pPr>
            <a:r>
              <a:rPr lang="en-US" sz="1800" dirty="0"/>
              <a:t>Advertisement</a:t>
            </a:r>
          </a:p>
          <a:p>
            <a:pPr lvl="3" algn="just">
              <a:buFont typeface="Arial" pitchFamily="34" charset="0"/>
              <a:buChar char="•"/>
            </a:pPr>
            <a:r>
              <a:rPr lang="en-US" sz="1800" dirty="0"/>
              <a:t>Contribution of article in newspaper, magazine or journals relating to any game or sport in India  </a:t>
            </a:r>
          </a:p>
          <a:p>
            <a:pPr marL="285750" lvl="1" algn="just">
              <a:buFont typeface="Wingdings" panose="05000000000000000000" pitchFamily="2" charset="2"/>
              <a:buChar char="§"/>
            </a:pPr>
            <a:r>
              <a:rPr lang="en-US" sz="2000" dirty="0"/>
              <a:t>Applies to a non-resident sports association or institution </a:t>
            </a:r>
          </a:p>
          <a:p>
            <a:pPr lvl="2" algn="just">
              <a:buFont typeface="Wingdings" panose="05000000000000000000" pitchFamily="2" charset="2"/>
              <a:buChar char="Ø"/>
            </a:pPr>
            <a:r>
              <a:rPr lang="en-US" sz="1800" dirty="0"/>
              <a:t>Who Earns income from</a:t>
            </a:r>
          </a:p>
          <a:p>
            <a:pPr lvl="3" algn="just">
              <a:buFont typeface="Arial" pitchFamily="34" charset="0"/>
              <a:buChar char="•"/>
            </a:pPr>
            <a:r>
              <a:rPr lang="en-US" sz="1800" dirty="0"/>
              <a:t>Guarantee money in relation to any game or sport played in India </a:t>
            </a:r>
          </a:p>
          <a:p>
            <a:pPr lvl="3" algn="just">
              <a:buFont typeface="Arial" pitchFamily="34" charset="0"/>
              <a:buChar char="•"/>
            </a:pPr>
            <a:r>
              <a:rPr lang="en-US" sz="1800" dirty="0"/>
              <a:t>Except games referred to in S. 115BB</a:t>
            </a:r>
          </a:p>
          <a:p>
            <a:pPr marL="285750" lvl="1" algn="just">
              <a:buFont typeface="Wingdings" panose="05000000000000000000" pitchFamily="2" charset="2"/>
              <a:buChar char="§"/>
            </a:pPr>
            <a:r>
              <a:rPr lang="en-US" sz="2000" dirty="0"/>
              <a:t>Applies to a non-resident and a person who is not a citizen of India  </a:t>
            </a:r>
          </a:p>
          <a:p>
            <a:pPr lvl="2" algn="just">
              <a:buFont typeface="Wingdings" panose="05000000000000000000" pitchFamily="2" charset="2"/>
              <a:buChar char="Ø"/>
            </a:pPr>
            <a:r>
              <a:rPr lang="en-US" sz="1800" dirty="0"/>
              <a:t>Who is an entertainer and </a:t>
            </a:r>
          </a:p>
          <a:p>
            <a:pPr lvl="2" algn="just">
              <a:buFont typeface="Wingdings" panose="05000000000000000000" pitchFamily="2" charset="2"/>
              <a:buChar char="Ø"/>
            </a:pPr>
            <a:r>
              <a:rPr lang="en-US" sz="1800" dirty="0"/>
              <a:t>Earns income from his performance in India</a:t>
            </a:r>
          </a:p>
          <a:p>
            <a:pPr algn="just">
              <a:buFont typeface="Wingdings" panose="05000000000000000000" pitchFamily="2" charset="2"/>
              <a:buChar char="§"/>
            </a:pPr>
            <a:r>
              <a:rPr lang="en-US" sz="2000" dirty="0"/>
              <a:t>Applicable tax rate is 20% on gross income</a:t>
            </a:r>
          </a:p>
          <a:p>
            <a:pPr algn="just">
              <a:buFont typeface="Wingdings" panose="05000000000000000000" pitchFamily="2" charset="2"/>
              <a:buChar char="§"/>
            </a:pPr>
            <a:r>
              <a:rPr lang="en-US" sz="2000" dirty="0"/>
              <a:t>Deduction of expenditure incurred for earning income is not allowed</a:t>
            </a:r>
          </a:p>
          <a:p>
            <a:pPr algn="just">
              <a:buFont typeface="Wingdings" panose="05000000000000000000" pitchFamily="2" charset="2"/>
              <a:buChar char="§"/>
            </a:pPr>
            <a:r>
              <a:rPr lang="en-US" sz="2000" dirty="0"/>
              <a:t>No need to file return if tax is withheld</a:t>
            </a:r>
          </a:p>
        </p:txBody>
      </p:sp>
      <p:sp>
        <p:nvSpPr>
          <p:cNvPr id="21507" name="Title 1"/>
          <p:cNvSpPr>
            <a:spLocks noGrp="1"/>
          </p:cNvSpPr>
          <p:nvPr>
            <p:ph type="title"/>
          </p:nvPr>
        </p:nvSpPr>
        <p:spPr>
          <a:xfrm>
            <a:off x="284163" y="36513"/>
            <a:ext cx="8077200" cy="573087"/>
          </a:xfrm>
        </p:spPr>
        <p:txBody>
          <a:bodyPr/>
          <a:lstStyle/>
          <a:p>
            <a:pPr algn="l"/>
            <a:r>
              <a:rPr lang="en-US" sz="2800" b="1" dirty="0" smtClean="0"/>
              <a:t>Taxation of Artistes &amp; Sportsmen- Income-tax Act</a:t>
            </a:r>
            <a:endParaRPr lang="en-IN" sz="2800" b="1" dirty="0" smtClean="0"/>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98513"/>
            <a:ext cx="8382000" cy="5754687"/>
          </a:xfrm>
        </p:spPr>
        <p:txBody>
          <a:bodyPr/>
          <a:lstStyle/>
          <a:p>
            <a:pPr algn="just">
              <a:buFont typeface="Wingdings" panose="05000000000000000000" pitchFamily="2" charset="2"/>
              <a:buChar char="§"/>
            </a:pPr>
            <a:r>
              <a:rPr lang="en-US" sz="2000" dirty="0"/>
              <a:t>Income derived from event or show for </a:t>
            </a:r>
            <a:r>
              <a:rPr lang="en-US" sz="2000" b="1" dirty="0"/>
              <a:t>entertainment or sports includes:</a:t>
            </a:r>
          </a:p>
          <a:p>
            <a:pPr lvl="2" algn="just">
              <a:buFont typeface="Wingdings" panose="05000000000000000000" pitchFamily="2" charset="2"/>
              <a:buChar char="Ø"/>
            </a:pPr>
            <a:r>
              <a:rPr lang="en-US" sz="1800" dirty="0"/>
              <a:t>Sponsorship money; </a:t>
            </a:r>
          </a:p>
          <a:p>
            <a:pPr lvl="2" algn="just">
              <a:buFont typeface="Wingdings" panose="05000000000000000000" pitchFamily="2" charset="2"/>
              <a:buChar char="Ø"/>
            </a:pPr>
            <a:r>
              <a:rPr lang="en-US" sz="1800" dirty="0"/>
              <a:t>Gate money; </a:t>
            </a:r>
          </a:p>
          <a:p>
            <a:pPr lvl="2" algn="just">
              <a:buFont typeface="Wingdings" panose="05000000000000000000" pitchFamily="2" charset="2"/>
              <a:buChar char="Ø"/>
            </a:pPr>
            <a:r>
              <a:rPr lang="en-US" sz="1800" dirty="0"/>
              <a:t>Advertisement revenue; </a:t>
            </a:r>
          </a:p>
          <a:p>
            <a:pPr lvl="2" algn="just">
              <a:buFont typeface="Wingdings" panose="05000000000000000000" pitchFamily="2" charset="2"/>
              <a:buChar char="Ø"/>
            </a:pPr>
            <a:r>
              <a:rPr lang="en-US" sz="1800" dirty="0"/>
              <a:t>Sale of broadcasting or telecasting rights; </a:t>
            </a:r>
          </a:p>
          <a:p>
            <a:pPr lvl="2" algn="just">
              <a:buFont typeface="Wingdings" panose="05000000000000000000" pitchFamily="2" charset="2"/>
              <a:buChar char="Ø"/>
            </a:pPr>
            <a:r>
              <a:rPr lang="en-US" sz="1800" dirty="0"/>
              <a:t>Rents from hiring out of space, etc. </a:t>
            </a:r>
          </a:p>
          <a:p>
            <a:pPr lvl="2" algn="just">
              <a:buFont typeface="Wingdings" panose="05000000000000000000" pitchFamily="2" charset="2"/>
              <a:buChar char="Ø"/>
            </a:pPr>
            <a:r>
              <a:rPr lang="en-US" sz="1800" dirty="0"/>
              <a:t>Rent from caterers.  </a:t>
            </a:r>
          </a:p>
          <a:p>
            <a:pPr algn="just">
              <a:buFont typeface="Wingdings" panose="05000000000000000000" pitchFamily="2" charset="2"/>
              <a:buChar char="§"/>
            </a:pPr>
            <a:r>
              <a:rPr lang="en-US" sz="2000" dirty="0"/>
              <a:t>Article on </a:t>
            </a:r>
            <a:r>
              <a:rPr lang="en-US" sz="2000" b="1" dirty="0"/>
              <a:t>“Artistes and Sportsman” will apply to</a:t>
            </a:r>
          </a:p>
          <a:p>
            <a:pPr lvl="2" algn="just">
              <a:buFont typeface="Wingdings" panose="05000000000000000000" pitchFamily="2" charset="2"/>
              <a:buChar char="Ø"/>
            </a:pPr>
            <a:r>
              <a:rPr lang="en-US" sz="1800" dirty="0"/>
              <a:t>Income from personal activities of sportsman or artist in India</a:t>
            </a:r>
          </a:p>
          <a:p>
            <a:pPr lvl="2" algn="just">
              <a:buFont typeface="Wingdings" panose="05000000000000000000" pitchFamily="2" charset="2"/>
              <a:buChar char="Ø"/>
            </a:pPr>
            <a:r>
              <a:rPr lang="en-US" sz="1800" dirty="0"/>
              <a:t>Advertising income and Sponsorship income, if it is related directly or indirectly to performance or appearance in </a:t>
            </a:r>
            <a:r>
              <a:rPr lang="en-US" sz="1800" dirty="0" smtClean="0"/>
              <a:t>India. </a:t>
            </a:r>
            <a:endParaRPr lang="en-US" sz="1800" dirty="0"/>
          </a:p>
          <a:p>
            <a:pPr algn="just">
              <a:buFont typeface="Wingdings" panose="05000000000000000000" pitchFamily="2" charset="2"/>
              <a:buChar char="§"/>
            </a:pPr>
            <a:r>
              <a:rPr lang="en-US" sz="2000" dirty="0"/>
              <a:t>Article on </a:t>
            </a:r>
            <a:r>
              <a:rPr lang="en-US" sz="2000" b="1" dirty="0"/>
              <a:t>“Royalty” will apply to</a:t>
            </a:r>
          </a:p>
          <a:p>
            <a:pPr lvl="2" algn="just">
              <a:buFont typeface="Wingdings" panose="05000000000000000000" pitchFamily="2" charset="2"/>
              <a:buChar char="Ø"/>
            </a:pPr>
            <a:r>
              <a:rPr lang="en-US" sz="1800" dirty="0"/>
              <a:t>Royalty payment for recorded performance</a:t>
            </a:r>
          </a:p>
          <a:p>
            <a:pPr algn="just">
              <a:buFont typeface="Wingdings" panose="05000000000000000000" pitchFamily="2" charset="2"/>
              <a:buChar char="§"/>
            </a:pPr>
            <a:r>
              <a:rPr lang="en-US" sz="2000" dirty="0"/>
              <a:t>Article on </a:t>
            </a:r>
            <a:r>
              <a:rPr lang="en-US" sz="2000" b="1" dirty="0"/>
              <a:t>“Other income” will apply to</a:t>
            </a:r>
          </a:p>
          <a:p>
            <a:pPr lvl="2" algn="just">
              <a:buFont typeface="Wingdings" panose="05000000000000000000" pitchFamily="2" charset="2"/>
              <a:buChar char="Ø"/>
            </a:pPr>
            <a:r>
              <a:rPr lang="en-US" sz="1800" dirty="0"/>
              <a:t>Guarantee money earned by Sports association </a:t>
            </a:r>
          </a:p>
          <a:p>
            <a:pPr lvl="2" algn="just">
              <a:buFont typeface="Wingdings" panose="05000000000000000000" pitchFamily="2" charset="2"/>
              <a:buChar char="Ø"/>
            </a:pPr>
            <a:r>
              <a:rPr lang="en-US" sz="1800" dirty="0"/>
              <a:t>E.g. </a:t>
            </a:r>
            <a:r>
              <a:rPr lang="en-US" sz="1800" dirty="0" smtClean="0"/>
              <a:t>Tax treaty </a:t>
            </a:r>
            <a:r>
              <a:rPr lang="en-US" sz="1800" dirty="0"/>
              <a:t>with U.S, U.K., Japan, Australia, New Zealand, </a:t>
            </a:r>
            <a:r>
              <a:rPr lang="en-US" sz="1800" dirty="0" smtClean="0"/>
              <a:t>Sri Lanka, </a:t>
            </a:r>
            <a:r>
              <a:rPr lang="en-US" sz="1800" dirty="0"/>
              <a:t>France etc. </a:t>
            </a:r>
          </a:p>
          <a:p>
            <a:pPr algn="just" eaLnBrk="1" hangingPunct="1">
              <a:lnSpc>
                <a:spcPct val="125000"/>
              </a:lnSpc>
              <a:spcBef>
                <a:spcPts val="1000"/>
              </a:spcBef>
              <a:buFont typeface="Arial" charset="0"/>
              <a:buNone/>
              <a:defRPr/>
            </a:pPr>
            <a:endParaRPr lang="en-US" sz="2000" dirty="0"/>
          </a:p>
        </p:txBody>
      </p:sp>
      <p:sp>
        <p:nvSpPr>
          <p:cNvPr id="22531" name="Title 1"/>
          <p:cNvSpPr>
            <a:spLocks noGrp="1"/>
          </p:cNvSpPr>
          <p:nvPr>
            <p:ph type="title"/>
          </p:nvPr>
        </p:nvSpPr>
        <p:spPr>
          <a:xfrm>
            <a:off x="284162" y="36513"/>
            <a:ext cx="8707437" cy="762000"/>
          </a:xfrm>
        </p:spPr>
        <p:txBody>
          <a:bodyPr/>
          <a:lstStyle/>
          <a:p>
            <a:pPr algn="l"/>
            <a:r>
              <a:rPr lang="en-US" sz="2400" b="1" dirty="0"/>
              <a:t>CBDT </a:t>
            </a:r>
            <a:r>
              <a:rPr lang="en-US" sz="2400" b="1" dirty="0" smtClean="0"/>
              <a:t>Circ. </a:t>
            </a:r>
            <a:r>
              <a:rPr lang="en-US" sz="2400" b="1" dirty="0"/>
              <a:t>No. 787 - </a:t>
            </a:r>
            <a:r>
              <a:rPr lang="en-IN" sz="2400" b="1" dirty="0" smtClean="0"/>
              <a:t>Income of </a:t>
            </a:r>
            <a:r>
              <a:rPr lang="en-IN" sz="2400" b="1" dirty="0"/>
              <a:t>artists, entertainers, sportsmen etc</a:t>
            </a:r>
            <a:r>
              <a:rPr lang="en-IN" sz="2400" b="1" dirty="0" smtClean="0"/>
              <a:t>.</a:t>
            </a: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7</a:t>
            </a:fld>
            <a:endParaRPr lang="en-US" dirty="0"/>
          </a:p>
        </p:txBody>
      </p:sp>
    </p:spTree>
    <p:extLst>
      <p:ext uri="{BB962C8B-B14F-4D97-AF65-F5344CB8AC3E}">
        <p14:creationId xmlns:p14="http://schemas.microsoft.com/office/powerpoint/2010/main" val="84253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610600" cy="411162"/>
          </a:xfrm>
        </p:spPr>
        <p:txBody>
          <a:bodyPr/>
          <a:lstStyle/>
          <a:p>
            <a:pPr algn="just"/>
            <a:r>
              <a:rPr lang="en-US" sz="2400" b="1" dirty="0"/>
              <a:t>CBDT </a:t>
            </a:r>
            <a:r>
              <a:rPr lang="en-US" sz="2400" b="1" dirty="0" smtClean="0"/>
              <a:t>Circ. </a:t>
            </a:r>
            <a:r>
              <a:rPr lang="en-US" sz="2400" b="1" dirty="0"/>
              <a:t>No. 787 - </a:t>
            </a:r>
            <a:r>
              <a:rPr lang="en-IN" sz="2400" b="1" dirty="0"/>
              <a:t>Income of artists, entertainers, sportsmen etc.</a:t>
            </a:r>
            <a:endParaRPr lang="en-IN" sz="2400" dirty="0"/>
          </a:p>
        </p:txBody>
      </p:sp>
      <p:sp>
        <p:nvSpPr>
          <p:cNvPr id="3" name="Content Placeholder 2"/>
          <p:cNvSpPr>
            <a:spLocks noGrp="1"/>
          </p:cNvSpPr>
          <p:nvPr>
            <p:ph idx="1"/>
          </p:nvPr>
        </p:nvSpPr>
        <p:spPr>
          <a:xfrm>
            <a:off x="457200" y="685800"/>
            <a:ext cx="8229600" cy="5440363"/>
          </a:xfrm>
        </p:spPr>
        <p:txBody>
          <a:bodyPr/>
          <a:lstStyle/>
          <a:p>
            <a:pPr marL="0" indent="0" algn="just">
              <a:buNone/>
            </a:pPr>
            <a:r>
              <a:rPr lang="en-US" sz="2200" b="1" dirty="0" smtClean="0"/>
              <a:t>Illustrations given in the Circular</a:t>
            </a:r>
            <a:endParaRPr lang="en-US" sz="2200" b="1" dirty="0"/>
          </a:p>
          <a:p>
            <a:pPr lvl="1" algn="just">
              <a:buFont typeface="Wingdings" panose="05000000000000000000" pitchFamily="2" charset="2"/>
              <a:buChar char="§"/>
            </a:pPr>
            <a:r>
              <a:rPr lang="en-US" sz="2200" b="1" dirty="0"/>
              <a:t>Income not taxable in India</a:t>
            </a:r>
          </a:p>
          <a:p>
            <a:pPr lvl="2" algn="just">
              <a:buFont typeface="Wingdings" panose="05000000000000000000" pitchFamily="2" charset="2"/>
              <a:buChar char="Ø"/>
            </a:pPr>
            <a:r>
              <a:rPr lang="en-US" sz="2000" dirty="0"/>
              <a:t>Artist performing in India </a:t>
            </a:r>
            <a:r>
              <a:rPr lang="en-US" sz="2000" b="1" dirty="0"/>
              <a:t>gratuitously without </a:t>
            </a:r>
            <a:r>
              <a:rPr lang="en-US" sz="2000" b="1" dirty="0" smtClean="0"/>
              <a:t>consideration. </a:t>
            </a:r>
            <a:endParaRPr lang="en-US" sz="2000" b="1" dirty="0"/>
          </a:p>
          <a:p>
            <a:pPr lvl="2" algn="just">
              <a:buFont typeface="Wingdings" panose="05000000000000000000" pitchFamily="2" charset="2"/>
              <a:buChar char="Ø"/>
            </a:pPr>
            <a:r>
              <a:rPr lang="en-US" sz="2000" dirty="0"/>
              <a:t>Artist performing in India </a:t>
            </a:r>
            <a:r>
              <a:rPr lang="en-US" sz="2000" b="1" dirty="0"/>
              <a:t>to promote sale of his records without </a:t>
            </a:r>
            <a:r>
              <a:rPr lang="en-US" sz="2000" b="1" dirty="0" smtClean="0"/>
              <a:t>consideration. </a:t>
            </a:r>
            <a:endParaRPr lang="en-US" sz="2000" b="1" dirty="0"/>
          </a:p>
          <a:p>
            <a:pPr lvl="2" algn="just">
              <a:buFont typeface="Wingdings" panose="05000000000000000000" pitchFamily="2" charset="2"/>
              <a:buChar char="Ø"/>
            </a:pPr>
            <a:r>
              <a:rPr lang="en-US" sz="2000" dirty="0"/>
              <a:t>Consideration paid to </a:t>
            </a:r>
            <a:r>
              <a:rPr lang="en-US" sz="2000" b="1" dirty="0"/>
              <a:t>acquire the copyrights of performance in India for subsequent sale or broadcast</a:t>
            </a:r>
            <a:r>
              <a:rPr lang="en-US" sz="2000" dirty="0"/>
              <a:t> </a:t>
            </a:r>
            <a:r>
              <a:rPr lang="en-US" sz="2000" b="1" dirty="0"/>
              <a:t>or telecast </a:t>
            </a:r>
            <a:r>
              <a:rPr lang="en-US" sz="2000" b="1" dirty="0" smtClean="0"/>
              <a:t>abroad.</a:t>
            </a:r>
            <a:r>
              <a:rPr lang="en-US" sz="2000" dirty="0" smtClean="0"/>
              <a:t> </a:t>
            </a:r>
            <a:endParaRPr lang="en-US" sz="2000" dirty="0"/>
          </a:p>
          <a:p>
            <a:pPr lvl="1" algn="just">
              <a:buFont typeface="Wingdings" panose="05000000000000000000" pitchFamily="2" charset="2"/>
              <a:buChar char="§"/>
            </a:pPr>
            <a:r>
              <a:rPr lang="en-US" sz="2200" b="1" dirty="0"/>
              <a:t>Income taxable in India</a:t>
            </a:r>
          </a:p>
          <a:p>
            <a:pPr lvl="2" algn="just">
              <a:buFont typeface="Wingdings" panose="05000000000000000000" pitchFamily="2" charset="2"/>
              <a:buChar char="Ø"/>
            </a:pPr>
            <a:r>
              <a:rPr lang="en-US" sz="2000" dirty="0"/>
              <a:t>Consideration for the </a:t>
            </a:r>
            <a:r>
              <a:rPr lang="en-US" sz="2000" b="1" dirty="0"/>
              <a:t>live performance or simultaneous live telecast or broadcast in </a:t>
            </a:r>
            <a:r>
              <a:rPr lang="en-US" sz="2000" b="1" dirty="0" smtClean="0"/>
              <a:t>India.</a:t>
            </a:r>
            <a:r>
              <a:rPr lang="en-US" sz="2000" dirty="0" smtClean="0"/>
              <a:t> </a:t>
            </a:r>
            <a:endParaRPr lang="en-US" sz="2000" dirty="0"/>
          </a:p>
          <a:p>
            <a:pPr lvl="2" algn="just">
              <a:buFont typeface="Wingdings" panose="05000000000000000000" pitchFamily="2" charset="2"/>
              <a:buChar char="Ø"/>
            </a:pPr>
            <a:r>
              <a:rPr lang="en-US" sz="2000" dirty="0"/>
              <a:t>Consideration paid to acquire the </a:t>
            </a:r>
            <a:r>
              <a:rPr lang="en-US" sz="2000" b="1" dirty="0"/>
              <a:t>copyrights of performance in India for subsequent sale or broadcast or telecast in </a:t>
            </a:r>
            <a:r>
              <a:rPr lang="en-US" sz="2000" b="1" dirty="0" smtClean="0"/>
              <a:t>India. </a:t>
            </a:r>
            <a:endParaRPr lang="en-US" sz="2000" b="1" dirty="0"/>
          </a:p>
          <a:p>
            <a:pPr lvl="2" algn="just">
              <a:buFont typeface="Wingdings" panose="05000000000000000000" pitchFamily="2" charset="2"/>
              <a:buChar char="Ø"/>
            </a:pPr>
            <a:r>
              <a:rPr lang="en-US" sz="2000" b="1" dirty="0"/>
              <a:t>Endorsement fees </a:t>
            </a:r>
            <a:r>
              <a:rPr lang="en-US" sz="2000" dirty="0"/>
              <a:t>(for launch or promotion of products, etc.,) which relates to the artist’s </a:t>
            </a:r>
            <a:r>
              <a:rPr lang="en-US" sz="2000" dirty="0" smtClean="0"/>
              <a:t>performance.</a:t>
            </a:r>
            <a:endParaRPr lang="en-US" dirty="0"/>
          </a:p>
          <a:p>
            <a:endParaRPr lang="en-IN" dirty="0"/>
          </a:p>
        </p:txBody>
      </p:sp>
      <p:sp>
        <p:nvSpPr>
          <p:cNvPr id="4" name="Slide Number Placeholder 3"/>
          <p:cNvSpPr>
            <a:spLocks noGrp="1"/>
          </p:cNvSpPr>
          <p:nvPr>
            <p:ph type="sldNum" sz="quarter" idx="11"/>
          </p:nvPr>
        </p:nvSpPr>
        <p:spPr/>
        <p:txBody>
          <a:bodyPr/>
          <a:lstStyle/>
          <a:p>
            <a:pPr>
              <a:defRPr/>
            </a:pPr>
            <a:fld id="{1F3139BE-CA8E-446D-A0F1-0F7C12882CE0}" type="slidenum">
              <a:rPr lang="en-US" smtClean="0"/>
              <a:pPr>
                <a:defRPr/>
              </a:pPr>
              <a:t>8</a:t>
            </a:fld>
            <a:endParaRPr lang="en-US" dirty="0"/>
          </a:p>
        </p:txBody>
      </p:sp>
    </p:spTree>
    <p:extLst>
      <p:ext uri="{BB962C8B-B14F-4D97-AF65-F5344CB8AC3E}">
        <p14:creationId xmlns:p14="http://schemas.microsoft.com/office/powerpoint/2010/main" val="2430880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Content Placeholder 2"/>
          <p:cNvSpPr>
            <a:spLocks noGrp="1"/>
          </p:cNvSpPr>
          <p:nvPr>
            <p:ph idx="1"/>
          </p:nvPr>
        </p:nvSpPr>
        <p:spPr>
          <a:xfrm>
            <a:off x="685800" y="685800"/>
            <a:ext cx="8229600" cy="5714999"/>
          </a:xfrm>
        </p:spPr>
        <p:txBody>
          <a:bodyPr>
            <a:normAutofit/>
          </a:bodyPr>
          <a:lstStyle/>
          <a:p>
            <a:pPr algn="just">
              <a:lnSpc>
                <a:spcPct val="90000"/>
              </a:lnSpc>
              <a:buFontTx/>
              <a:buNone/>
              <a:defRPr/>
            </a:pPr>
            <a:endParaRPr lang="en-US" sz="600" dirty="0" smtClean="0"/>
          </a:p>
          <a:p>
            <a:pPr algn="just">
              <a:spcAft>
                <a:spcPts val="600"/>
              </a:spcAft>
              <a:defRPr/>
            </a:pPr>
            <a:r>
              <a:rPr lang="en-US" sz="2000" b="1" i="1" dirty="0" smtClean="0">
                <a:cs typeface="Calibri" pitchFamily="34" charset="0"/>
              </a:rPr>
              <a:t>International Merchandising Corporation vs ADIT </a:t>
            </a:r>
            <a:r>
              <a:rPr lang="en-IN" sz="2000" b="1" i="1" dirty="0">
                <a:cs typeface="Calibri" pitchFamily="34" charset="0"/>
              </a:rPr>
              <a:t>[</a:t>
            </a:r>
            <a:r>
              <a:rPr lang="en-IN" sz="2000" b="1" i="1" dirty="0" smtClean="0">
                <a:cs typeface="Calibri" pitchFamily="34" charset="0"/>
              </a:rPr>
              <a:t>2015] 57 Taxmann.com 179 (Delhi-Trib)</a:t>
            </a:r>
            <a:endParaRPr lang="en-IN" sz="2000" b="1" dirty="0" smtClean="0">
              <a:cs typeface="Calibri" pitchFamily="34" charset="0"/>
            </a:endParaRPr>
          </a:p>
          <a:p>
            <a:pPr algn="just">
              <a:spcAft>
                <a:spcPts val="600"/>
              </a:spcAft>
              <a:defRPr/>
            </a:pPr>
            <a:r>
              <a:rPr lang="en-IN" sz="2000" dirty="0" smtClean="0">
                <a:cs typeface="Calibri" pitchFamily="34" charset="0"/>
              </a:rPr>
              <a:t>Payment made to </a:t>
            </a:r>
            <a:r>
              <a:rPr lang="en-IN" sz="2000" dirty="0"/>
              <a:t>Association of Tennis Professionals (ATP</a:t>
            </a:r>
            <a:r>
              <a:rPr lang="en-IN" sz="2000" dirty="0" smtClean="0"/>
              <a:t>), whether liable to Tax u/s 115BBA?</a:t>
            </a:r>
          </a:p>
          <a:p>
            <a:pPr algn="just">
              <a:spcAft>
                <a:spcPts val="600"/>
              </a:spcAft>
              <a:defRPr/>
            </a:pPr>
            <a:r>
              <a:rPr lang="en-IN" sz="2000" dirty="0" smtClean="0"/>
              <a:t>Whether section </a:t>
            </a:r>
            <a:r>
              <a:rPr lang="en-IN" sz="2000" dirty="0"/>
              <a:t>194E does not apply as ATP is just a governing body of sport and not a sports </a:t>
            </a:r>
            <a:r>
              <a:rPr lang="en-IN" sz="2000" dirty="0" smtClean="0"/>
              <a:t>association?</a:t>
            </a:r>
          </a:p>
          <a:p>
            <a:pPr algn="just">
              <a:spcAft>
                <a:spcPts val="600"/>
              </a:spcAft>
              <a:defRPr/>
            </a:pPr>
            <a:r>
              <a:rPr lang="en-IN" sz="2000" b="1" dirty="0" smtClean="0"/>
              <a:t>Held </a:t>
            </a:r>
          </a:p>
          <a:p>
            <a:pPr lvl="1" algn="just">
              <a:spcAft>
                <a:spcPts val="600"/>
              </a:spcAft>
              <a:buFont typeface="Wingdings" panose="05000000000000000000" pitchFamily="2" charset="2"/>
              <a:buChar char="§"/>
              <a:defRPr/>
            </a:pPr>
            <a:r>
              <a:rPr lang="en-IN" sz="2000" dirty="0" smtClean="0"/>
              <a:t>194E </a:t>
            </a:r>
            <a:r>
              <a:rPr lang="en-IN" sz="2000" dirty="0"/>
              <a:t>read with section </a:t>
            </a:r>
            <a:r>
              <a:rPr lang="en-IN" sz="2000" dirty="0" smtClean="0"/>
              <a:t>115BBA </a:t>
            </a:r>
            <a:r>
              <a:rPr lang="en-IN" sz="2000" dirty="0"/>
              <a:t>apply to payments made to a non-resident sports association or an institution. </a:t>
            </a:r>
            <a:endParaRPr lang="en-IN" sz="2000" dirty="0" smtClean="0"/>
          </a:p>
          <a:p>
            <a:pPr lvl="1" algn="just">
              <a:spcAft>
                <a:spcPts val="600"/>
              </a:spcAft>
              <a:buFont typeface="Wingdings" panose="05000000000000000000" pitchFamily="2" charset="2"/>
              <a:buChar char="§"/>
              <a:defRPr/>
            </a:pPr>
            <a:r>
              <a:rPr lang="en-IN" sz="2000" dirty="0" smtClean="0"/>
              <a:t>ATP </a:t>
            </a:r>
            <a:r>
              <a:rPr lang="en-IN" sz="2000" dirty="0"/>
              <a:t>is undisputedly a governing body of the world wide men's professional Tennis Circuit responsible for ranking of its players and co-ordinating the Tennis tournament in the world. </a:t>
            </a:r>
            <a:endParaRPr lang="en-IN" sz="2000" dirty="0" smtClean="0"/>
          </a:p>
          <a:p>
            <a:pPr lvl="1" algn="just">
              <a:spcAft>
                <a:spcPts val="600"/>
              </a:spcAft>
              <a:buFont typeface="Wingdings" panose="05000000000000000000" pitchFamily="2" charset="2"/>
              <a:buChar char="§"/>
              <a:defRPr/>
            </a:pPr>
            <a:r>
              <a:rPr lang="en-IN" sz="2000" dirty="0" smtClean="0"/>
              <a:t>ATP </a:t>
            </a:r>
            <a:r>
              <a:rPr lang="en-IN" sz="2000" dirty="0"/>
              <a:t>is a non-resident sports institution and therefore Section 194E applies to the payments made by the assessee to the ATP.</a:t>
            </a:r>
            <a:endParaRPr lang="en-US" sz="2000" dirty="0"/>
          </a:p>
          <a:p>
            <a:pPr algn="just">
              <a:spcAft>
                <a:spcPts val="600"/>
              </a:spcAft>
              <a:buFont typeface="Wingdings" panose="05000000000000000000" pitchFamily="2" charset="2"/>
              <a:buChar char="§"/>
              <a:defRPr/>
            </a:pPr>
            <a:endParaRPr lang="en-IN" sz="2000" i="1" dirty="0">
              <a:cs typeface="Calibri" pitchFamily="34" charset="0"/>
            </a:endParaRPr>
          </a:p>
          <a:p>
            <a:pPr algn="just">
              <a:spcAft>
                <a:spcPts val="600"/>
              </a:spcAft>
              <a:buFont typeface="Wingdings" panose="05000000000000000000" pitchFamily="2" charset="2"/>
              <a:buChar char="§"/>
              <a:defRPr/>
            </a:pPr>
            <a:endParaRPr lang="en-IN" sz="2000" b="1" i="1" dirty="0" smtClean="0">
              <a:cs typeface="Calibri" pitchFamily="34" charset="0"/>
            </a:endParaRPr>
          </a:p>
          <a:p>
            <a:pPr marL="0" indent="0" algn="just">
              <a:spcAft>
                <a:spcPts val="600"/>
              </a:spcAft>
              <a:buNone/>
              <a:defRPr/>
            </a:pPr>
            <a:endParaRPr lang="en-US" sz="2000" b="1" i="1" dirty="0">
              <a:cs typeface="Calibri" pitchFamily="34" charset="0"/>
            </a:endParaRPr>
          </a:p>
        </p:txBody>
      </p:sp>
      <p:sp>
        <p:nvSpPr>
          <p:cNvPr id="2" name="Slide Number Placeholder 1"/>
          <p:cNvSpPr>
            <a:spLocks noGrp="1"/>
          </p:cNvSpPr>
          <p:nvPr>
            <p:ph type="sldNum" sz="quarter" idx="11"/>
          </p:nvPr>
        </p:nvSpPr>
        <p:spPr/>
        <p:txBody>
          <a:bodyPr/>
          <a:lstStyle/>
          <a:p>
            <a:pPr>
              <a:defRPr/>
            </a:pPr>
            <a:fld id="{1F3139BE-CA8E-446D-A0F1-0F7C12882CE0}" type="slidenum">
              <a:rPr lang="en-US" smtClean="0"/>
              <a:pPr>
                <a:defRPr/>
              </a:pPr>
              <a:t>9</a:t>
            </a:fld>
            <a:endParaRPr lang="en-US" dirty="0"/>
          </a:p>
        </p:txBody>
      </p:sp>
      <p:sp>
        <p:nvSpPr>
          <p:cNvPr id="5" name="Title 1"/>
          <p:cNvSpPr txBox="1">
            <a:spLocks/>
          </p:cNvSpPr>
          <p:nvPr/>
        </p:nvSpPr>
        <p:spPr bwMode="auto">
          <a:xfrm>
            <a:off x="395096" y="381000"/>
            <a:ext cx="8333345" cy="42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2800" b="1" dirty="0" smtClean="0">
                <a:ea typeface="+mn-ea"/>
                <a:cs typeface="+mn-cs"/>
              </a:rPr>
              <a:t>Relevant Case Laws – Section 115BBA and 194E</a:t>
            </a:r>
            <a:endParaRPr lang="en-US" sz="3600" b="1" dirty="0">
              <a:ln w="10541" cmpd="sng">
                <a:solidFill>
                  <a:schemeClr val="accent1">
                    <a:shade val="88000"/>
                    <a:satMod val="110000"/>
                  </a:schemeClr>
                </a:solidFill>
                <a:prstDash val="solid"/>
              </a:ln>
              <a:solidFill>
                <a:srgbClr val="FFC000"/>
              </a:solidFill>
              <a:ea typeface="+mn-ea"/>
              <a:cs typeface="Calibri" pitchFamily="34" charset="0"/>
            </a:endParaRPr>
          </a:p>
        </p:txBody>
      </p:sp>
    </p:spTree>
    <p:extLst>
      <p:ext uri="{BB962C8B-B14F-4D97-AF65-F5344CB8AC3E}">
        <p14:creationId xmlns:p14="http://schemas.microsoft.com/office/powerpoint/2010/main" val="4249952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Retrospect</Template>
  <TotalTime>4260</TotalTime>
  <Words>6428</Words>
  <Application>Microsoft Office PowerPoint</Application>
  <PresentationFormat>On-screen Show (4:3)</PresentationFormat>
  <Paragraphs>546</Paragraphs>
  <Slides>52</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Book Antiqua</vt:lpstr>
      <vt:lpstr>Calibri</vt:lpstr>
      <vt:lpstr>Wingdings</vt:lpstr>
      <vt:lpstr>Wingdings 2</vt:lpstr>
      <vt:lpstr>Office Theme</vt:lpstr>
      <vt:lpstr>Taxation of Artistes and Sportsmen</vt:lpstr>
      <vt:lpstr>Importance</vt:lpstr>
      <vt:lpstr>Taxation of Artistes &amp; Sportsmen – Income-tax Act</vt:lpstr>
      <vt:lpstr>Taxation of Artistes &amp; Sportsmen – Income-tax Act</vt:lpstr>
      <vt:lpstr>Taxation of Artistes &amp; Sportsmen- Income-tax Act</vt:lpstr>
      <vt:lpstr>Taxation of Artistes &amp; Sportsmen- Income-tax Act</vt:lpstr>
      <vt:lpstr>CBDT Circ. No. 787 - Income of artists, entertainers, sportsmen etc.</vt:lpstr>
      <vt:lpstr>CBDT Circ. No. 787 - Income of artists, entertainers, sportsmen etc.</vt:lpstr>
      <vt:lpstr>PowerPoint Presentation</vt:lpstr>
      <vt:lpstr>PowerPoint Presentation</vt:lpstr>
      <vt:lpstr>PowerPoint Presentation</vt:lpstr>
      <vt:lpstr>Scope of the Article 17 of OECD Model Tax Convention</vt:lpstr>
      <vt:lpstr>PowerPoint Presentation</vt:lpstr>
      <vt:lpstr>Model Conventions - A Comparison</vt:lpstr>
      <vt:lpstr>Scope of Article 17(1)</vt:lpstr>
      <vt:lpstr>Meaning of ‘Entertainer’</vt:lpstr>
      <vt:lpstr>Meaning of “artiste” and “artist”</vt:lpstr>
      <vt:lpstr>Relevant case law re ‘Artist’</vt:lpstr>
      <vt:lpstr>Meaning of ‘Sportsperson’</vt:lpstr>
      <vt:lpstr>Meaning of “Athlete”</vt:lpstr>
      <vt:lpstr>Persons covered under Article 17 and regarded as performing entertainers or artistes</vt:lpstr>
      <vt:lpstr>Persons not covered under Article 17 and not regarded as performing entertainers or artistes </vt:lpstr>
      <vt:lpstr>Article 17(1) – Illustrative types of Income covered</vt:lpstr>
      <vt:lpstr>Article 17(1) – Illustrative types of Income covered</vt:lpstr>
      <vt:lpstr>PowerPoint Presentation</vt:lpstr>
      <vt:lpstr>Nature of Income Covered by Other Articles</vt:lpstr>
      <vt:lpstr>Aspects which are not relevant while applying Article 17</vt:lpstr>
      <vt:lpstr>Judicial Precedents</vt:lpstr>
      <vt:lpstr>Judicial Precedents</vt:lpstr>
      <vt:lpstr>Judicial precedents</vt:lpstr>
      <vt:lpstr>Judicial precedents</vt:lpstr>
      <vt:lpstr>Model Conventions - A Comparison</vt:lpstr>
      <vt:lpstr>India’s DTAAs - Article 17 (2)</vt:lpstr>
      <vt:lpstr>Scope of Article 17(2)</vt:lpstr>
      <vt:lpstr>Article 17 (2) - Anti Avoidance Rule</vt:lpstr>
      <vt:lpstr>Article 17(2) – Important Points</vt:lpstr>
      <vt:lpstr>Computation and rate of tax</vt:lpstr>
      <vt:lpstr>Team performance</vt:lpstr>
      <vt:lpstr>PowerPoint Presentation</vt:lpstr>
      <vt:lpstr>Alternative computational Option &amp; Art 17(3)</vt:lpstr>
      <vt:lpstr>Article17(3) in some of the India’s DTAAs</vt:lpstr>
      <vt:lpstr>Conflicts</vt:lpstr>
      <vt:lpstr>Case Study-1</vt:lpstr>
      <vt:lpstr>Case Study-2</vt:lpstr>
      <vt:lpstr>PowerPoint Presentation</vt:lpstr>
      <vt:lpstr>PowerPoint Presentation</vt:lpstr>
      <vt:lpstr>PowerPoint Presentation</vt:lpstr>
      <vt:lpstr>PowerPoint Presentation</vt:lpstr>
      <vt:lpstr>PowerPoint Presentation</vt:lpstr>
      <vt:lpstr>PowerPoint Presentation</vt:lpstr>
      <vt:lpstr>Case Study – 5 Cont’d</vt:lpstr>
      <vt:lpstr>PowerPoint Presentation</vt:lpstr>
    </vt:vector>
  </TitlesOfParts>
  <Company>Ernst &amp; Young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Anil Doshi</dc:title>
  <dc:creator>Anil Doshi</dc:creator>
  <cp:lastModifiedBy>Anil Doshi</cp:lastModifiedBy>
  <cp:revision>1404</cp:revision>
  <cp:lastPrinted>2016-01-21T10:42:22Z</cp:lastPrinted>
  <dcterms:created xsi:type="dcterms:W3CDTF">2009-11-27T08:52:28Z</dcterms:created>
  <dcterms:modified xsi:type="dcterms:W3CDTF">2016-01-23T04:32:34Z</dcterms:modified>
</cp:coreProperties>
</file>